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3"/>
  </p:notesMasterIdLst>
  <p:sldIdLst>
    <p:sldId id="463" r:id="rId4"/>
    <p:sldId id="464" r:id="rId5"/>
    <p:sldId id="462" r:id="rId6"/>
    <p:sldId id="453" r:id="rId7"/>
    <p:sldId id="465" r:id="rId8"/>
    <p:sldId id="388" r:id="rId9"/>
    <p:sldId id="409" r:id="rId10"/>
    <p:sldId id="443" r:id="rId11"/>
    <p:sldId id="444" r:id="rId12"/>
    <p:sldId id="466" r:id="rId13"/>
    <p:sldId id="438" r:id="rId14"/>
    <p:sldId id="439" r:id="rId15"/>
    <p:sldId id="467" r:id="rId16"/>
    <p:sldId id="468" r:id="rId17"/>
    <p:sldId id="469" r:id="rId18"/>
    <p:sldId id="477" r:id="rId19"/>
    <p:sldId id="478" r:id="rId20"/>
    <p:sldId id="458" r:id="rId21"/>
    <p:sldId id="471" r:id="rId22"/>
    <p:sldId id="473" r:id="rId23"/>
    <p:sldId id="480" r:id="rId24"/>
    <p:sldId id="459" r:id="rId25"/>
    <p:sldId id="460" r:id="rId26"/>
    <p:sldId id="461" r:id="rId27"/>
    <p:sldId id="475" r:id="rId28"/>
    <p:sldId id="455" r:id="rId29"/>
    <p:sldId id="421" r:id="rId30"/>
    <p:sldId id="476" r:id="rId31"/>
    <p:sldId id="47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FF00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88821" autoAdjust="0"/>
  </p:normalViewPr>
  <p:slideViewPr>
    <p:cSldViewPr>
      <p:cViewPr varScale="1">
        <p:scale>
          <a:sx n="73" d="100"/>
          <a:sy n="73" d="100"/>
        </p:scale>
        <p:origin x="1666" y="72"/>
      </p:cViewPr>
      <p:guideLst>
        <p:guide orient="horz" pos="2160"/>
        <p:guide pos="2880"/>
      </p:guideLst>
    </p:cSldViewPr>
  </p:slideViewPr>
  <p:outlineViewPr>
    <p:cViewPr>
      <p:scale>
        <a:sx n="33" d="100"/>
        <a:sy n="33" d="100"/>
      </p:scale>
      <p:origin x="0" y="5472"/>
    </p:cViewPr>
    <p:sldLst>
      <p:sld r:id="rId1" collapse="1"/>
      <p:sld r:id="rId2" collapse="1"/>
      <p:sld r:id="rId3"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slide" Target="slides/slide26.xml"/><Relationship Id="rId1"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D8099-85B5-4D09-89E4-C1BD6E312A25}" type="datetimeFigureOut">
              <a:rPr lang="en-US" smtClean="0"/>
              <a:pPr/>
              <a:t>8/30/2020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A452CD-A9EB-4EB7-B178-6C78E5D7F0A7}" type="slidenum">
              <a:rPr lang="en-US" smtClean="0"/>
              <a:pPr/>
              <a:t>‹#›</a:t>
            </a:fld>
            <a:endParaRPr lang="en-US"/>
          </a:p>
        </p:txBody>
      </p:sp>
    </p:spTree>
    <p:extLst>
      <p:ext uri="{BB962C8B-B14F-4D97-AF65-F5344CB8AC3E}">
        <p14:creationId xmlns:p14="http://schemas.microsoft.com/office/powerpoint/2010/main" val="987204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ebopedia.com/TERM/D/data.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brownout reset is a circuit that causes a computer processor to reset (or reboot) in the event of a brownout, which is a significant drop in the power supply output voltage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889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comes from the Harvard Mark I relay-based computer</a:t>
            </a:r>
          </a:p>
          <a:p>
            <a:r>
              <a:rPr lang="en-US" dirty="0"/>
              <a:t>stored instructions on punched tape (24 bits wide) and data in electro-mechanical counters.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1740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84275" y="698500"/>
            <a:ext cx="4654550" cy="3490913"/>
          </a:xfrm>
          <a:ln/>
        </p:spPr>
      </p:sp>
      <p:sp>
        <p:nvSpPr>
          <p:cNvPr id="25603" name="Rectangle 3"/>
          <p:cNvSpPr>
            <a:spLocks noGrp="1" noChangeArrowheads="1"/>
          </p:cNvSpPr>
          <p:nvPr>
            <p:ph type="body" idx="1"/>
          </p:nvPr>
        </p:nvSpPr>
        <p:spPr>
          <a:noFill/>
          <a:ln/>
        </p:spPr>
        <p:txBody>
          <a:bodyPr/>
          <a:lstStyle/>
          <a:p>
            <a:endParaRPr lang="en-GB"/>
          </a:p>
        </p:txBody>
      </p:sp>
    </p:spTree>
    <p:extLst>
      <p:ext uri="{BB962C8B-B14F-4D97-AF65-F5344CB8AC3E}">
        <p14:creationId xmlns:p14="http://schemas.microsoft.com/office/powerpoint/2010/main" val="3920767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Short for </a:t>
            </a:r>
            <a:r>
              <a:rPr lang="en-US" sz="1200" b="1" i="1" kern="1200" dirty="0">
                <a:solidFill>
                  <a:schemeClr val="tx1"/>
                </a:solidFill>
                <a:effectLst/>
                <a:latin typeface="+mn-lt"/>
                <a:ea typeface="+mn-ea"/>
                <a:cs typeface="+mn-cs"/>
              </a:rPr>
              <a:t>c</a:t>
            </a:r>
            <a:r>
              <a:rPr lang="en-US" sz="1200" b="0" i="1" kern="1200" dirty="0">
                <a:solidFill>
                  <a:schemeClr val="tx1"/>
                </a:solidFill>
                <a:effectLst/>
                <a:latin typeface="+mn-lt"/>
                <a:ea typeface="+mn-ea"/>
                <a:cs typeface="+mn-cs"/>
              </a:rPr>
              <a:t>yclic </a:t>
            </a:r>
            <a:r>
              <a:rPr lang="en-US" sz="1200" b="1" i="1" kern="1200" dirty="0">
                <a:solidFill>
                  <a:schemeClr val="tx1"/>
                </a:solidFill>
                <a:effectLst/>
                <a:latin typeface="+mn-lt"/>
                <a:ea typeface="+mn-ea"/>
                <a:cs typeface="+mn-cs"/>
              </a:rPr>
              <a:t>r</a:t>
            </a:r>
            <a:r>
              <a:rPr lang="en-US" sz="1200" b="0" i="1" kern="1200" dirty="0">
                <a:solidFill>
                  <a:schemeClr val="tx1"/>
                </a:solidFill>
                <a:effectLst/>
                <a:latin typeface="+mn-lt"/>
                <a:ea typeface="+mn-ea"/>
                <a:cs typeface="+mn-cs"/>
              </a:rPr>
              <a:t>edundancy </a:t>
            </a:r>
            <a:r>
              <a:rPr lang="en-US" sz="1200" b="1" i="1" kern="1200" dirty="0">
                <a:solidFill>
                  <a:schemeClr val="tx1"/>
                </a:solidFill>
                <a:effectLst/>
                <a:latin typeface="+mn-lt"/>
                <a:ea typeface="+mn-ea"/>
                <a:cs typeface="+mn-cs"/>
              </a:rPr>
              <a:t>c</a:t>
            </a:r>
            <a:r>
              <a:rPr lang="en-US" sz="1200" b="0" i="1" kern="1200" dirty="0">
                <a:solidFill>
                  <a:schemeClr val="tx1"/>
                </a:solidFill>
                <a:effectLst/>
                <a:latin typeface="+mn-lt"/>
                <a:ea typeface="+mn-ea"/>
                <a:cs typeface="+mn-cs"/>
              </a:rPr>
              <a:t>heck</a:t>
            </a:r>
            <a:r>
              <a:rPr lang="en-US" sz="1200" b="0" i="0" kern="1200" dirty="0">
                <a:solidFill>
                  <a:schemeClr val="tx1"/>
                </a:solidFill>
                <a:effectLst/>
                <a:latin typeface="+mn-lt"/>
                <a:ea typeface="+mn-ea"/>
                <a:cs typeface="+mn-cs"/>
              </a:rPr>
              <a:t>, a common technique for detecting </a:t>
            </a:r>
            <a:r>
              <a:rPr lang="en-US" sz="1200" b="0" i="0" u="none" strike="noStrike" kern="1200" dirty="0">
                <a:solidFill>
                  <a:schemeClr val="tx1"/>
                </a:solidFill>
                <a:effectLst/>
                <a:latin typeface="+mn-lt"/>
                <a:ea typeface="+mn-ea"/>
                <a:cs typeface="+mn-cs"/>
                <a:hlinkClick r:id="rId3"/>
              </a:rPr>
              <a:t>data</a:t>
            </a:r>
            <a:r>
              <a:rPr lang="en-US" sz="1200" b="0" i="0" kern="1200" dirty="0">
                <a:solidFill>
                  <a:schemeClr val="tx1"/>
                </a:solidFill>
                <a:effectLst/>
                <a:latin typeface="+mn-lt"/>
                <a:ea typeface="+mn-ea"/>
                <a:cs typeface="+mn-cs"/>
              </a:rPr>
              <a:t> transmission errors. Transmitted messages are divided into predetermined lengths that are divided by a fixed divisor. According to the calculation, the remainder number is appended onto and sent with the message. When the message is received, the computer recalculates the remainder and compares it to the transmitted remainder. If the numbers do not match, an error is detected.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Advanced Encryption Standard</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AES</a:t>
            </a:r>
            <a:r>
              <a:rPr lang="en-US" sz="1200" b="0" i="0" kern="1200" dirty="0">
                <a:solidFill>
                  <a:schemeClr val="tx1"/>
                </a:solidFill>
                <a:effectLst/>
                <a:latin typeface="+mn-lt"/>
                <a:ea typeface="+mn-ea"/>
                <a:cs typeface="+mn-cs"/>
              </a:rPr>
              <a:t>, is a symmetric block cipher chosen by the U.S. government to protect classified information and is implemented in software and hardware throughout the world to encrypt sensitive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0321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a:solidFill>
                  <a:schemeClr val="tx1"/>
                </a:solidFill>
                <a:latin typeface="Courier" pitchFamily="49" charset="0"/>
                <a:cs typeface="Arial" panose="020B0604020202020204" pitchFamily="34" charset="0"/>
              </a:defRPr>
            </a:lvl1pPr>
            <a:lvl2pPr marL="742950" indent="-285750">
              <a:defRPr>
                <a:solidFill>
                  <a:schemeClr val="tx1"/>
                </a:solidFill>
                <a:latin typeface="Courier" pitchFamily="49" charset="0"/>
                <a:cs typeface="Arial" panose="020B0604020202020204" pitchFamily="34" charset="0"/>
              </a:defRPr>
            </a:lvl2pPr>
            <a:lvl3pPr marL="1143000" indent="-228600">
              <a:defRPr>
                <a:solidFill>
                  <a:schemeClr val="tx1"/>
                </a:solidFill>
                <a:latin typeface="Courier" pitchFamily="49" charset="0"/>
                <a:cs typeface="Arial" panose="020B0604020202020204" pitchFamily="34" charset="0"/>
              </a:defRPr>
            </a:lvl3pPr>
            <a:lvl4pPr marL="1600200" indent="-228600">
              <a:defRPr>
                <a:solidFill>
                  <a:schemeClr val="tx1"/>
                </a:solidFill>
                <a:latin typeface="Courier" pitchFamily="49" charset="0"/>
                <a:cs typeface="Arial" panose="020B0604020202020204" pitchFamily="34" charset="0"/>
              </a:defRPr>
            </a:lvl4pPr>
            <a:lvl5pPr marL="2057400" indent="-228600">
              <a:defRPr>
                <a:solidFill>
                  <a:schemeClr val="tx1"/>
                </a:solidFill>
                <a:latin typeface="Courier" pitchFamily="49"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urier" pitchFamily="49"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DC9CED6-E0E1-484B-AF1F-FF8DCDC6EAB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68439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C61180-5010-4C28-831B-11DA910119EC}" type="datetimeFigureOut">
              <a:rPr lang="en-US" smtClean="0"/>
              <a:pPr/>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71E56B6-BC19-4A8E-9E20-89FA18DAC376}"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736609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BE4316-CCAE-41BD-8E0D-4D017CDBB14D}"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038072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F86137-2095-4616-B097-AB3A4F6B89B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449702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AEA747-106D-4F3D-88FE-F11502A274D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473021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EBB0D74-02E2-4803-B665-76349BD395FC}"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159925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8A97856-5BD1-48C5-9430-7D77262C0EA9}"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164501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A953092-96E5-429D-86A0-33E30B00F31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118050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32B0EB-38E4-4681-A1D7-C3C579695408}"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12378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Click to edit Master title style</a:t>
            </a:r>
          </a:p>
        </p:txBody>
      </p:sp>
      <p:sp>
        <p:nvSpPr>
          <p:cNvPr id="3" name="Content Placeholder 2"/>
          <p:cNvSpPr>
            <a:spLocks noGrp="1"/>
          </p:cNvSpPr>
          <p:nvPr>
            <p:ph idx="1"/>
          </p:nvPr>
        </p:nvSpPr>
        <p:spPr>
          <a:xfrm>
            <a:off x="457200" y="1066800"/>
            <a:ext cx="8229600" cy="5059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5D9B99-E028-4213-8BB7-6A87858D0CD0}"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351086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C18D2-AC5F-4BEA-869A-E2EC69F56252}"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63717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521155-9F4D-477B-AFC0-6F78E3282A9F}"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06230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E198FA04-5D61-4545-B42B-65E9D8883465}" type="slidenum">
              <a:rPr lang="es-ES" altLang="en-US" smtClean="0"/>
              <a:pPr>
                <a:defRPr/>
              </a:pPr>
              <a:t>‹#›</a:t>
            </a:fld>
            <a:endParaRPr lang="es-ES" altLang="en-US"/>
          </a:p>
        </p:txBody>
      </p:sp>
    </p:spTree>
    <p:extLst>
      <p:ext uri="{BB962C8B-B14F-4D97-AF65-F5344CB8AC3E}">
        <p14:creationId xmlns:p14="http://schemas.microsoft.com/office/powerpoint/2010/main" val="175685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3A95BBC3-718B-4935-8749-E50A3083EFD9}" type="slidenum">
              <a:rPr lang="es-ES" altLang="en-US" smtClean="0"/>
              <a:pPr>
                <a:defRPr/>
              </a:pPr>
              <a:t>‹#›</a:t>
            </a:fld>
            <a:endParaRPr lang="es-ES" altLang="en-US"/>
          </a:p>
        </p:txBody>
      </p:sp>
    </p:spTree>
    <p:extLst>
      <p:ext uri="{BB962C8B-B14F-4D97-AF65-F5344CB8AC3E}">
        <p14:creationId xmlns:p14="http://schemas.microsoft.com/office/powerpoint/2010/main" val="668972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02F830BD-F6A7-4D82-8D24-9703E0BBF044}" type="slidenum">
              <a:rPr lang="es-ES" altLang="en-US" smtClean="0"/>
              <a:pPr>
                <a:defRPr/>
              </a:pPr>
              <a:t>‹#›</a:t>
            </a:fld>
            <a:endParaRPr lang="es-ES" altLang="en-US"/>
          </a:p>
        </p:txBody>
      </p:sp>
    </p:spTree>
    <p:extLst>
      <p:ext uri="{BB962C8B-B14F-4D97-AF65-F5344CB8AC3E}">
        <p14:creationId xmlns:p14="http://schemas.microsoft.com/office/powerpoint/2010/main" val="1851454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6A9E706B-B3D4-4025-B259-EB61B347E55F}" type="slidenum">
              <a:rPr lang="es-ES" altLang="en-US" smtClean="0"/>
              <a:pPr>
                <a:defRPr/>
              </a:pPr>
              <a:t>‹#›</a:t>
            </a:fld>
            <a:endParaRPr lang="es-ES" altLang="en-US"/>
          </a:p>
        </p:txBody>
      </p:sp>
    </p:spTree>
    <p:extLst>
      <p:ext uri="{BB962C8B-B14F-4D97-AF65-F5344CB8AC3E}">
        <p14:creationId xmlns:p14="http://schemas.microsoft.com/office/powerpoint/2010/main" val="366431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8"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9"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DF728756-0437-41FC-9DCA-B06BB482D23D}" type="slidenum">
              <a:rPr lang="es-ES" altLang="en-US" smtClean="0"/>
              <a:pPr>
                <a:defRPr/>
              </a:pPr>
              <a:t>‹#›</a:t>
            </a:fld>
            <a:endParaRPr lang="es-ES" altLang="en-US"/>
          </a:p>
        </p:txBody>
      </p:sp>
    </p:spTree>
    <p:extLst>
      <p:ext uri="{BB962C8B-B14F-4D97-AF65-F5344CB8AC3E}">
        <p14:creationId xmlns:p14="http://schemas.microsoft.com/office/powerpoint/2010/main" val="580872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4"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5"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ADD9EB62-0371-4A06-9384-DA4ADC6E71E1}" type="slidenum">
              <a:rPr lang="es-ES" altLang="en-US" smtClean="0"/>
              <a:pPr>
                <a:defRPr/>
              </a:pPr>
              <a:t>‹#›</a:t>
            </a:fld>
            <a:endParaRPr lang="es-ES" altLang="en-US"/>
          </a:p>
        </p:txBody>
      </p:sp>
    </p:spTree>
    <p:extLst>
      <p:ext uri="{BB962C8B-B14F-4D97-AF65-F5344CB8AC3E}">
        <p14:creationId xmlns:p14="http://schemas.microsoft.com/office/powerpoint/2010/main" val="2449111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3"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4"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C51E4E66-3ED4-43F1-B393-CE41054014B2}" type="slidenum">
              <a:rPr lang="es-ES" altLang="en-US" smtClean="0"/>
              <a:pPr>
                <a:defRPr/>
              </a:pPr>
              <a:t>‹#›</a:t>
            </a:fld>
            <a:endParaRPr lang="es-ES" altLang="en-US"/>
          </a:p>
        </p:txBody>
      </p:sp>
    </p:spTree>
    <p:extLst>
      <p:ext uri="{BB962C8B-B14F-4D97-AF65-F5344CB8AC3E}">
        <p14:creationId xmlns:p14="http://schemas.microsoft.com/office/powerpoint/2010/main" val="53366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61180-5010-4C28-831B-11DA910119EC}" type="datetimeFigureOut">
              <a:rPr lang="en-US" smtClean="0"/>
              <a:pPr/>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8439DA9-A6CE-4378-A4C8-056428406766}" type="slidenum">
              <a:rPr lang="es-ES" altLang="en-US" smtClean="0"/>
              <a:pPr>
                <a:defRPr/>
              </a:pPr>
              <a:t>‹#›</a:t>
            </a:fld>
            <a:endParaRPr lang="es-ES" altLang="en-US"/>
          </a:p>
        </p:txBody>
      </p:sp>
    </p:spTree>
    <p:extLst>
      <p:ext uri="{BB962C8B-B14F-4D97-AF65-F5344CB8AC3E}">
        <p14:creationId xmlns:p14="http://schemas.microsoft.com/office/powerpoint/2010/main" val="2232927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1D67A362-21AD-4F80-BFBD-BA0C3BC650C1}" type="slidenum">
              <a:rPr lang="es-ES" altLang="en-US" smtClean="0"/>
              <a:pPr>
                <a:defRPr/>
              </a:pPr>
              <a:t>‹#›</a:t>
            </a:fld>
            <a:endParaRPr lang="es-ES" altLang="en-US"/>
          </a:p>
        </p:txBody>
      </p:sp>
    </p:spTree>
    <p:extLst>
      <p:ext uri="{BB962C8B-B14F-4D97-AF65-F5344CB8AC3E}">
        <p14:creationId xmlns:p14="http://schemas.microsoft.com/office/powerpoint/2010/main" val="3360996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FBEF274-7BED-4143-ADD1-C63380350234}" type="slidenum">
              <a:rPr lang="es-ES" altLang="en-US" smtClean="0"/>
              <a:pPr>
                <a:defRPr/>
              </a:pPr>
              <a:t>‹#›</a:t>
            </a:fld>
            <a:endParaRPr lang="es-ES" altLang="en-US"/>
          </a:p>
        </p:txBody>
      </p:sp>
    </p:spTree>
    <p:extLst>
      <p:ext uri="{BB962C8B-B14F-4D97-AF65-F5344CB8AC3E}">
        <p14:creationId xmlns:p14="http://schemas.microsoft.com/office/powerpoint/2010/main" val="142754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4128BE64-0B98-40A7-9187-F922F97A5C1C}" type="slidenum">
              <a:rPr lang="es-ES" altLang="en-US" smtClean="0"/>
              <a:pPr>
                <a:defRPr/>
              </a:pPr>
              <a:t>‹#›</a:t>
            </a:fld>
            <a:endParaRPr lang="es-ES" altLang="en-US"/>
          </a:p>
        </p:txBody>
      </p:sp>
    </p:spTree>
    <p:extLst>
      <p:ext uri="{BB962C8B-B14F-4D97-AF65-F5344CB8AC3E}">
        <p14:creationId xmlns:p14="http://schemas.microsoft.com/office/powerpoint/2010/main" val="665363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C61180-5010-4C28-831B-11DA910119EC}" type="datetimeFigureOut">
              <a:rPr lang="en-US" smtClean="0"/>
              <a:pPr/>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C61180-5010-4C28-831B-11DA910119EC}" type="datetimeFigureOut">
              <a:rPr lang="en-US" smtClean="0"/>
              <a:pPr/>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C61180-5010-4C28-831B-11DA910119EC}" type="datetimeFigureOut">
              <a:rPr lang="en-US" smtClean="0"/>
              <a:pPr/>
              <a:t>8/30/2020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61180-5010-4C28-831B-11DA910119EC}" type="datetimeFigureOut">
              <a:rPr lang="en-US" smtClean="0"/>
              <a:pPr/>
              <a:t>8/30/2020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61180-5010-4C28-831B-11DA910119EC}" type="datetimeFigureOut">
              <a:rPr lang="en-US" smtClean="0"/>
              <a:pPr/>
              <a:t>8/30/2020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CB1FE-BFFF-4162-96A9-47AC7DF874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s-E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1713F3EF-B989-4777-AD09-4EA6D58EA5FB}" type="slidenum">
              <a:rPr lang="es-ES" altLang="en-US">
                <a:solidFill>
                  <a:srgbClr val="000000"/>
                </a:solidFill>
              </a:rPr>
              <a:pPr fontAlgn="base">
                <a:spcBef>
                  <a:spcPct val="0"/>
                </a:spcBef>
                <a:spcAft>
                  <a:spcPct val="0"/>
                </a:spcAft>
                <a:defRPr/>
              </a:pPr>
              <a:t>‹#›</a:t>
            </a:fld>
            <a:endParaRPr lang="es-ES" altLang="en-US">
              <a:solidFill>
                <a:srgbClr val="000000"/>
              </a:solidFill>
            </a:endParaRPr>
          </a:p>
        </p:txBody>
      </p:sp>
    </p:spTree>
    <p:extLst>
      <p:ext uri="{BB962C8B-B14F-4D97-AF65-F5344CB8AC3E}">
        <p14:creationId xmlns:p14="http://schemas.microsoft.com/office/powerpoint/2010/main" val="1509579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5345584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6" name="Rectangle 5"/>
          <p:cNvSpPr/>
          <p:nvPr/>
        </p:nvSpPr>
        <p:spPr>
          <a:xfrm>
            <a:off x="1530927" y="713081"/>
            <a:ext cx="6788461" cy="1077218"/>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Introduction to Digital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EGR 226</a:t>
            </a:r>
          </a:p>
        </p:txBody>
      </p:sp>
      <p:pic>
        <p:nvPicPr>
          <p:cNvPr id="4" name="Picture 8" descr="https://www.gvsu.edu/cms4/asset/94807988-C47A-2A7B-05628C365AC3C2FA/markleft_2c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04800"/>
            <a:ext cx="1820934" cy="535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600" y="5105400"/>
            <a:ext cx="1511183" cy="461665"/>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66FF6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Lecture_2</a:t>
            </a:r>
          </a:p>
        </p:txBody>
      </p:sp>
      <p:pic>
        <p:nvPicPr>
          <p:cNvPr id="1030"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4799" y="2073814"/>
            <a:ext cx="4380715" cy="246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81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16100"/>
            <a:ext cx="8229600" cy="52322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28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Microcontroller Choices, Why ARM?</a:t>
            </a:r>
          </a:p>
        </p:txBody>
      </p:sp>
      <p:sp>
        <p:nvSpPr>
          <p:cNvPr id="2" name="Content Placeholder 1"/>
          <p:cNvSpPr>
            <a:spLocks noGrp="1"/>
          </p:cNvSpPr>
          <p:nvPr>
            <p:ph idx="1"/>
          </p:nvPr>
        </p:nvSpPr>
        <p:spPr>
          <a:xfrm>
            <a:off x="152400" y="1277315"/>
            <a:ext cx="8915400" cy="4513885"/>
          </a:xfrm>
        </p:spPr>
        <p:txBody>
          <a:bodyPr>
            <a:noAutofit/>
          </a:bodyPr>
          <a:lstStyle/>
          <a:p>
            <a:pPr marL="0" indent="0">
              <a:spcBef>
                <a:spcPts val="0"/>
              </a:spcBef>
              <a:spcAft>
                <a:spcPts val="0"/>
              </a:spcAft>
              <a:buNone/>
            </a:pPr>
            <a:r>
              <a:rPr lang="en-US" sz="1800" b="1" i="1" kern="1200" dirty="0">
                <a:solidFill>
                  <a:srgbClr val="FF00FF"/>
                </a:solidFill>
                <a:latin typeface="Times New Roman" panose="02020603050405020304" pitchFamily="18" charset="0"/>
                <a:cs typeface="Times New Roman" panose="02020603050405020304" pitchFamily="18" charset="0"/>
              </a:rPr>
              <a:t>ARM founded in November 1990 as Advanced RISC Machines</a:t>
            </a:r>
          </a:p>
          <a:p>
            <a:pPr marL="0" indent="0">
              <a:spcBef>
                <a:spcPts val="0"/>
              </a:spcBef>
              <a:spcAft>
                <a:spcPts val="0"/>
              </a:spcAft>
              <a:buNone/>
            </a:pPr>
            <a:r>
              <a:rPr lang="en-GB" sz="1800" b="1" i="1" kern="1200" dirty="0">
                <a:solidFill>
                  <a:srgbClr val="FF00FF"/>
                </a:solidFill>
                <a:latin typeface="Times New Roman" panose="02020603050405020304" pitchFamily="18" charset="0"/>
                <a:cs typeface="Times New Roman" panose="02020603050405020304" pitchFamily="18" charset="0"/>
              </a:rPr>
              <a:t>Company headquarters in Cambridge, UK</a:t>
            </a:r>
          </a:p>
          <a:p>
            <a:pPr marL="0" indent="0">
              <a:spcBef>
                <a:spcPts val="0"/>
              </a:spcBef>
              <a:spcAft>
                <a:spcPts val="0"/>
              </a:spcAft>
              <a:buNone/>
            </a:pPr>
            <a:r>
              <a:rPr lang="en-GB" sz="1800" b="1" i="1" kern="1200" dirty="0">
                <a:solidFill>
                  <a:srgbClr val="FF00FF"/>
                </a:solidFill>
                <a:latin typeface="Times New Roman" panose="02020603050405020304" pitchFamily="18" charset="0"/>
                <a:cs typeface="Times New Roman" panose="02020603050405020304" pitchFamily="18" charset="0"/>
              </a:rPr>
              <a:t>Processor design </a:t>
            </a:r>
            <a:r>
              <a:rPr lang="en-GB" sz="1800" b="1" i="1" kern="1200" dirty="0" err="1">
                <a:solidFill>
                  <a:srgbClr val="FF00FF"/>
                </a:solidFill>
                <a:latin typeface="Times New Roman" panose="02020603050405020304" pitchFamily="18" charset="0"/>
                <a:cs typeface="Times New Roman" panose="02020603050405020304" pitchFamily="18" charset="0"/>
              </a:rPr>
              <a:t>centers</a:t>
            </a:r>
            <a:r>
              <a:rPr lang="en-GB" sz="1800" b="1" i="1" kern="1200" dirty="0">
                <a:solidFill>
                  <a:srgbClr val="FF00FF"/>
                </a:solidFill>
                <a:latin typeface="Times New Roman" panose="02020603050405020304" pitchFamily="18" charset="0"/>
                <a:cs typeface="Times New Roman" panose="02020603050405020304" pitchFamily="18" charset="0"/>
              </a:rPr>
              <a:t> in Cambridge, Austin</a:t>
            </a:r>
          </a:p>
          <a:p>
            <a:pPr marL="0" indent="0">
              <a:spcBef>
                <a:spcPts val="0"/>
              </a:spcBef>
              <a:spcAft>
                <a:spcPts val="0"/>
              </a:spcAft>
              <a:buNone/>
            </a:pPr>
            <a:endParaRPr lang="en-GB" sz="1800" b="1" i="1" kern="1200" dirty="0">
              <a:solidFill>
                <a:srgbClr val="FF6600"/>
              </a:solidFill>
              <a:latin typeface="Times New Roman" panose="02020603050405020304" pitchFamily="18" charset="0"/>
              <a:cs typeface="Times New Roman" panose="02020603050405020304" pitchFamily="18" charset="0"/>
            </a:endParaRPr>
          </a:p>
          <a:p>
            <a:pPr marL="0" indent="0">
              <a:spcBef>
                <a:spcPts val="0"/>
              </a:spcBef>
              <a:spcAft>
                <a:spcPts val="0"/>
              </a:spcAft>
              <a:buNone/>
            </a:pPr>
            <a:endParaRPr lang="en-GB" sz="1800" b="1" i="1" kern="1200" dirty="0">
              <a:solidFill>
                <a:srgbClr val="0000FF"/>
              </a:solidFill>
              <a:latin typeface="Times New Roman" panose="02020603050405020304" pitchFamily="18" charset="0"/>
              <a:cs typeface="Times New Roman" panose="02020603050405020304" pitchFamily="18" charset="0"/>
            </a:endParaRPr>
          </a:p>
          <a:p>
            <a:pPr marL="0" indent="0" algn="ctr">
              <a:spcBef>
                <a:spcPts val="0"/>
              </a:spcBef>
              <a:spcAft>
                <a:spcPts val="1200"/>
              </a:spcAft>
              <a:buNone/>
            </a:pPr>
            <a:r>
              <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ARM technology is in use in 95% of smart phones, 80% of digital cameras, and 35% of all electronic devices (ARM company profile, 2015).</a:t>
            </a:r>
          </a:p>
          <a:p>
            <a:pPr marL="0" indent="0" algn="ctr">
              <a:spcBef>
                <a:spcPts val="0"/>
              </a:spcBef>
              <a:spcAft>
                <a:spcPts val="1200"/>
              </a:spcAft>
              <a:buNone/>
            </a:pPr>
            <a:r>
              <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ARM is choice for about 90% of 32-bit embedded systems and is making in-roads in the 8-16 bit low cost, energy efficient embedded applications</a:t>
            </a:r>
          </a:p>
          <a:p>
            <a:pPr marL="0" indent="0" algn="ctr">
              <a:spcBef>
                <a:spcPts val="0"/>
              </a:spcBef>
              <a:spcAft>
                <a:spcPts val="1200"/>
              </a:spcAft>
              <a:buNone/>
            </a:pPr>
            <a:endPar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spcBef>
                <a:spcPts val="0"/>
              </a:spcBef>
              <a:spcAft>
                <a:spcPts val="0"/>
              </a:spcAft>
            </a:pPr>
            <a:r>
              <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licensed to many Si manufacturers (multiple sources, price and feature competition)</a:t>
            </a:r>
          </a:p>
          <a:p>
            <a:pPr>
              <a:spcBef>
                <a:spcPts val="0"/>
              </a:spcBef>
              <a:spcAft>
                <a:spcPts val="0"/>
              </a:spcAft>
            </a:pPr>
            <a:r>
              <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configurable, scales with need (from multicore smart phones to small low power, low cost embedded)</a:t>
            </a:r>
          </a:p>
          <a:p>
            <a:pPr>
              <a:spcBef>
                <a:spcPts val="0"/>
              </a:spcBef>
              <a:spcAft>
                <a:spcPts val="0"/>
              </a:spcAft>
            </a:pPr>
            <a:r>
              <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16 and/or 32 bit architecture was more expensive than 8-bit architecture</a:t>
            </a:r>
          </a:p>
          <a:p>
            <a:pPr>
              <a:spcBef>
                <a:spcPts val="0"/>
              </a:spcBef>
              <a:spcAft>
                <a:spcPts val="0"/>
              </a:spcAft>
            </a:pPr>
            <a:r>
              <a:rPr lang="en-US" sz="1800" b="1" kern="1200" dirty="0">
                <a:solidFill>
                  <a:srgbClr val="00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complexity of RTOS and availability of Ethernet, wireless, USB controllers and stacks</a:t>
            </a:r>
          </a:p>
          <a:p>
            <a:pPr marL="0" indent="0">
              <a:buNone/>
            </a:pPr>
            <a:endParaRPr lang="en-US" sz="1800" dirty="0">
              <a:solidFill>
                <a:srgbClr val="00FF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3" name="Rectangle 2"/>
          <p:cNvSpPr/>
          <p:nvPr/>
        </p:nvSpPr>
        <p:spPr>
          <a:xfrm>
            <a:off x="0" y="661385"/>
            <a:ext cx="152477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omic Sans MS" panose="030F0702030302020204" pitchFamily="66" charset="0"/>
                <a:ea typeface="+mn-ea"/>
                <a:cs typeface="Arial"/>
              </a:rPr>
              <a:t>Summary</a:t>
            </a:r>
          </a:p>
        </p:txBody>
      </p:sp>
    </p:spTree>
    <p:extLst>
      <p:ext uri="{BB962C8B-B14F-4D97-AF65-F5344CB8AC3E}">
        <p14:creationId xmlns:p14="http://schemas.microsoft.com/office/powerpoint/2010/main" val="3403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Rectangle 3"/>
          <p:cNvSpPr>
            <a:spLocks noGrp="1" noChangeArrowheads="1"/>
          </p:cNvSpPr>
          <p:nvPr>
            <p:ph type="title"/>
          </p:nvPr>
        </p:nvSpPr>
        <p:spPr>
          <a:xfrm>
            <a:off x="228600" y="0"/>
            <a:ext cx="8562975" cy="838200"/>
          </a:xfrm>
        </p:spPr>
        <p:txBody>
          <a:bodyPr>
            <a:normAutofit/>
          </a:bodyPr>
          <a:lstStyle/>
          <a:p>
            <a:r>
              <a:rPr lang="en-GB" sz="2800" b="1"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Cortex-M4</a:t>
            </a:r>
          </a:p>
        </p:txBody>
      </p:sp>
      <p:sp>
        <p:nvSpPr>
          <p:cNvPr id="5123" name="Text Box 4"/>
          <p:cNvSpPr txBox="1">
            <a:spLocks noChangeArrowheads="1"/>
          </p:cNvSpPr>
          <p:nvPr/>
        </p:nvSpPr>
        <p:spPr bwMode="auto">
          <a:xfrm>
            <a:off x="7477125" y="5807075"/>
            <a:ext cx="1549400" cy="527050"/>
          </a:xfrm>
          <a:prstGeom prst="rect">
            <a:avLst/>
          </a:prstGeom>
          <a:noFill/>
          <a:ln w="9525">
            <a:solidFill>
              <a:schemeClr val="bg1"/>
            </a:solidFill>
            <a:miter lim="800000"/>
            <a:headEnd/>
            <a:tailEnd/>
          </a:ln>
        </p:spPr>
        <p:txBody>
          <a:bodyPr>
            <a:spAutoFit/>
          </a:bodyPr>
          <a:lstStyle/>
          <a:p>
            <a:pPr eaLnBrk="0" hangingPunct="0"/>
            <a:r>
              <a:rPr lang="en-GB" sz="1400" dirty="0">
                <a:solidFill>
                  <a:schemeClr val="bg1"/>
                </a:solidFill>
              </a:rPr>
              <a:t>Cortex M3 Total 60k* Gates</a:t>
            </a:r>
          </a:p>
        </p:txBody>
      </p:sp>
      <p:sp>
        <p:nvSpPr>
          <p:cNvPr id="5124" name="Rectangle 3"/>
          <p:cNvSpPr>
            <a:spLocks noChangeArrowheads="1"/>
          </p:cNvSpPr>
          <p:nvPr/>
        </p:nvSpPr>
        <p:spPr bwMode="auto">
          <a:xfrm>
            <a:off x="5029200" y="1038527"/>
            <a:ext cx="4362450" cy="5292134"/>
          </a:xfrm>
          <a:prstGeom prst="rect">
            <a:avLst/>
          </a:prstGeom>
          <a:noFill/>
          <a:ln w="9525">
            <a:noFill/>
            <a:miter lim="800000"/>
            <a:headEnd/>
            <a:tailEnd/>
          </a:ln>
        </p:spPr>
        <p:txBody>
          <a:bodyPr lIns="80151" tIns="40076" rIns="80151" bIns="40076"/>
          <a:lstStyle/>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ARMv7E-M Architecture</a:t>
            </a:r>
          </a:p>
          <a:p>
            <a:pPr lvl="1" defTabSz="801688" eaLnBrk="0" fontAlgn="ctr" hangingPunct="0">
              <a:spcBef>
                <a:spcPct val="25000"/>
              </a:spcBef>
              <a:buClr>
                <a:schemeClr val="bg2"/>
              </a:buClr>
              <a:buSzPct val="125000"/>
            </a:pPr>
            <a:r>
              <a:rPr lang="en-GB" sz="2000" b="1" i="1" dirty="0">
                <a:solidFill>
                  <a:srgbClr val="FFFF00"/>
                </a:solidFill>
                <a:latin typeface="Times New Roman" panose="02020603050405020304" pitchFamily="18" charset="0"/>
                <a:cs typeface="Times New Roman" panose="02020603050405020304" pitchFamily="18" charset="0"/>
              </a:rPr>
              <a:t>DSP extensions</a:t>
            </a:r>
          </a:p>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Optional FPU (Cortex-M4F)</a:t>
            </a:r>
          </a:p>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Fully programmable in C</a:t>
            </a:r>
          </a:p>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3-stage pipeline</a:t>
            </a:r>
          </a:p>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Fixed memory map</a:t>
            </a:r>
          </a:p>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1-240 interrupts</a:t>
            </a:r>
          </a:p>
          <a:p>
            <a:pPr lvl="1" defTabSz="801688" eaLnBrk="0" fontAlgn="ctr" hangingPunct="0">
              <a:spcBef>
                <a:spcPct val="25000"/>
              </a:spcBef>
              <a:buClr>
                <a:schemeClr val="bg2"/>
              </a:buClr>
              <a:buSzPct val="125000"/>
            </a:pPr>
            <a:r>
              <a:rPr lang="en-GB" sz="2000" b="1" i="1" dirty="0">
                <a:solidFill>
                  <a:srgbClr val="FFFF00"/>
                </a:solidFill>
                <a:latin typeface="Times New Roman" panose="02020603050405020304" pitchFamily="18" charset="0"/>
                <a:cs typeface="Times New Roman" panose="02020603050405020304" pitchFamily="18" charset="0"/>
              </a:rPr>
              <a:t>Configurable priority levels</a:t>
            </a:r>
          </a:p>
          <a:p>
            <a:pPr lvl="1" defTabSz="801688" eaLnBrk="0" fontAlgn="ctr" hangingPunct="0">
              <a:spcBef>
                <a:spcPct val="25000"/>
              </a:spcBef>
              <a:buClr>
                <a:schemeClr val="bg2"/>
              </a:buClr>
              <a:buSzPct val="125000"/>
            </a:pPr>
            <a:r>
              <a:rPr lang="en-GB" sz="2000" b="1" i="1" dirty="0">
                <a:solidFill>
                  <a:srgbClr val="FFFF00"/>
                </a:solidFill>
                <a:latin typeface="Times New Roman" panose="02020603050405020304" pitchFamily="18" charset="0"/>
                <a:cs typeface="Times New Roman" panose="02020603050405020304" pitchFamily="18" charset="0"/>
              </a:rPr>
              <a:t>Non-</a:t>
            </a:r>
            <a:r>
              <a:rPr lang="en-GB" sz="2000" b="1" i="1" dirty="0" err="1">
                <a:solidFill>
                  <a:srgbClr val="FFFF00"/>
                </a:solidFill>
                <a:latin typeface="Times New Roman" panose="02020603050405020304" pitchFamily="18" charset="0"/>
                <a:cs typeface="Times New Roman" panose="02020603050405020304" pitchFamily="18" charset="0"/>
              </a:rPr>
              <a:t>Maskable</a:t>
            </a:r>
            <a:r>
              <a:rPr lang="en-GB" sz="2000" b="1" i="1" dirty="0">
                <a:solidFill>
                  <a:srgbClr val="FFFF00"/>
                </a:solidFill>
                <a:latin typeface="Times New Roman" panose="02020603050405020304" pitchFamily="18" charset="0"/>
                <a:cs typeface="Times New Roman" panose="02020603050405020304" pitchFamily="18" charset="0"/>
              </a:rPr>
              <a:t> Interrupt support</a:t>
            </a:r>
          </a:p>
          <a:p>
            <a:pPr lvl="1" defTabSz="801688" eaLnBrk="0" fontAlgn="ctr" hangingPunct="0">
              <a:spcBef>
                <a:spcPct val="25000"/>
              </a:spcBef>
              <a:buClr>
                <a:schemeClr val="bg2"/>
              </a:buClr>
              <a:buSzPct val="125000"/>
            </a:pPr>
            <a:r>
              <a:rPr lang="en-GB" sz="2000" b="1" i="1" dirty="0">
                <a:solidFill>
                  <a:srgbClr val="FFFF00"/>
                </a:solidFill>
                <a:latin typeface="Times New Roman" panose="02020603050405020304" pitchFamily="18" charset="0"/>
                <a:cs typeface="Times New Roman" panose="02020603050405020304" pitchFamily="18" charset="0"/>
              </a:rPr>
              <a:t>Debug and Sleep control</a:t>
            </a:r>
          </a:p>
          <a:p>
            <a:pPr defTabSz="801688" eaLnBrk="0" fontAlgn="ctr" hangingPunct="0">
              <a:spcBef>
                <a:spcPct val="25000"/>
              </a:spcBef>
              <a:buClr>
                <a:schemeClr val="bg2"/>
              </a:buClr>
              <a:buSzPct val="125000"/>
            </a:pPr>
            <a:r>
              <a:rPr lang="en-GB" sz="2000" b="1" dirty="0">
                <a:solidFill>
                  <a:srgbClr val="00FF00"/>
                </a:solidFill>
                <a:latin typeface="Times New Roman" panose="02020603050405020304" pitchFamily="18" charset="0"/>
                <a:cs typeface="Times New Roman" panose="02020603050405020304" pitchFamily="18" charset="0"/>
              </a:rPr>
              <a:t>Serial wire or JTAG debug</a:t>
            </a:r>
          </a:p>
        </p:txBody>
      </p:sp>
      <p:pic>
        <p:nvPicPr>
          <p:cNvPr id="177153" name="Picture 1" descr="\\Mercury\Artwork\GRAPHIC_RESOURCES\Chip Diagrams\NEW STYLE CHIP DIAGRAMS\jpg\Cortex-M4.jpg"/>
          <p:cNvPicPr>
            <a:picLocks noChangeAspect="1" noChangeArrowheads="1"/>
          </p:cNvPicPr>
          <p:nvPr/>
        </p:nvPicPr>
        <p:blipFill>
          <a:blip r:embed="rId3" cstate="print"/>
          <a:srcRect/>
          <a:stretch>
            <a:fillRect/>
          </a:stretch>
        </p:blipFill>
        <p:spPr bwMode="auto">
          <a:xfrm>
            <a:off x="152400" y="914400"/>
            <a:ext cx="4539264" cy="5212080"/>
          </a:xfrm>
          <a:prstGeom prst="rect">
            <a:avLst/>
          </a:prstGeom>
          <a:noFill/>
        </p:spPr>
      </p:pic>
    </p:spTree>
    <p:extLst>
      <p:ext uri="{BB962C8B-B14F-4D97-AF65-F5344CB8AC3E}">
        <p14:creationId xmlns:p14="http://schemas.microsoft.com/office/powerpoint/2010/main" val="400525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2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rmAutofit/>
          </a:bodyPr>
          <a:lstStyle/>
          <a:p>
            <a:r>
              <a:rPr lang="en-US" sz="2800" b="1"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MSP432 Functional Block Diagram</a:t>
            </a:r>
          </a:p>
        </p:txBody>
      </p:sp>
      <p:pic>
        <p:nvPicPr>
          <p:cNvPr id="4" name="Picture 3"/>
          <p:cNvPicPr>
            <a:picLocks noChangeAspect="1"/>
          </p:cNvPicPr>
          <p:nvPr/>
        </p:nvPicPr>
        <p:blipFill>
          <a:blip r:embed="rId2"/>
          <a:stretch>
            <a:fillRect/>
          </a:stretch>
        </p:blipFill>
        <p:spPr>
          <a:xfrm>
            <a:off x="150019" y="914400"/>
            <a:ext cx="8843962" cy="5349237"/>
          </a:xfrm>
          <a:prstGeom prst="rect">
            <a:avLst/>
          </a:prstGeom>
        </p:spPr>
      </p:pic>
    </p:spTree>
    <p:extLst>
      <p:ext uri="{BB962C8B-B14F-4D97-AF65-F5344CB8AC3E}">
        <p14:creationId xmlns:p14="http://schemas.microsoft.com/office/powerpoint/2010/main" val="2267218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59086" y="4322564"/>
            <a:ext cx="8896419" cy="1248034"/>
          </a:xfrm>
          <a:prstGeom prst="rect">
            <a:avLst/>
          </a:prstGeom>
        </p:spPr>
        <p:txBody>
          <a:bodyPr wrap="square">
            <a:spAutoFit/>
          </a:bodyPr>
          <a:lstStyle/>
          <a:p>
            <a:pPr marL="0" marR="0" lvl="0" indent="0" algn="l" defTabSz="914400" rtl="0" eaLnBrk="1" fontAlgn="auto" latinLnBrk="0" hangingPunct="1">
              <a:lnSpc>
                <a:spcPct val="80000"/>
              </a:lnSpc>
              <a:spcBef>
                <a:spcPts val="800"/>
              </a:spcBef>
              <a:spcAft>
                <a:spcPts val="0"/>
              </a:spcAft>
              <a:buClr>
                <a:srgbClr val="000000"/>
              </a:buClr>
              <a:buSzPct val="100000"/>
              <a:buFontTx/>
              <a:buNone/>
              <a:tabLst/>
              <a:defRPr/>
            </a:pPr>
            <a:r>
              <a:rPr kumimoji="0" lang="en-US" alt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Harvard </a:t>
            </a: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architecture</a:t>
            </a:r>
          </a:p>
          <a:p>
            <a:pPr marL="457200" marR="0" lvl="1" indent="0" algn="l" defTabSz="914400" rtl="0" eaLnBrk="1" fontAlgn="auto" latinLnBrk="0" hangingPunct="1">
              <a:lnSpc>
                <a:spcPct val="80000"/>
              </a:lnSpc>
              <a:spcBef>
                <a:spcPts val="700"/>
              </a:spcBef>
              <a:spcAft>
                <a:spcPts val="0"/>
              </a:spcAft>
              <a:buClr>
                <a:srgbClr val="000000"/>
              </a:buClr>
              <a:buSzPct val="100000"/>
              <a:buFontTx/>
              <a:buNone/>
              <a:tabLst/>
              <a:defRPr/>
            </a:pPr>
            <a:r>
              <a:rPr kumimoji="0" lang="en-US" alt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Separate busses for instructions and data</a:t>
            </a:r>
          </a:p>
          <a:p>
            <a:pPr marL="0" marR="0" lvl="0" indent="0" algn="l" defTabSz="914400" rtl="0" eaLnBrk="1" fontAlgn="auto" latinLnBrk="0" hangingPunct="1">
              <a:lnSpc>
                <a:spcPct val="80000"/>
              </a:lnSpc>
              <a:spcBef>
                <a:spcPts val="700"/>
              </a:spcBef>
              <a:spcAft>
                <a:spcPts val="0"/>
              </a:spcAft>
              <a:buClr>
                <a:srgbClr val="000000"/>
              </a:buClr>
              <a:buSzPct val="100000"/>
              <a:buFontTx/>
              <a:buNone/>
              <a:tabLst/>
              <a:defRPr/>
            </a:pPr>
            <a:r>
              <a:rPr kumimoji="0" lang="en-US" alt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Additional busses</a:t>
            </a:r>
          </a:p>
          <a:p>
            <a:pPr marL="457200" marR="0" lvl="1" indent="0" algn="l" defTabSz="914400" rtl="0" eaLnBrk="1" fontAlgn="auto" latinLnBrk="0" hangingPunct="1">
              <a:lnSpc>
                <a:spcPct val="80000"/>
              </a:lnSpc>
              <a:spcBef>
                <a:spcPts val="700"/>
              </a:spcBef>
              <a:spcAft>
                <a:spcPts val="0"/>
              </a:spcAft>
              <a:buClr>
                <a:srgbClr val="000000"/>
              </a:buClr>
              <a:buSzPct val="100000"/>
              <a:buFontTx/>
              <a:buNone/>
              <a:tabLst/>
              <a:defRPr/>
            </a:pPr>
            <a:r>
              <a:rPr kumimoji="0" lang="en-US" alt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Private Peripheral, System, Advanced High Performance</a:t>
            </a:r>
          </a:p>
        </p:txBody>
      </p:sp>
      <p:sp>
        <p:nvSpPr>
          <p:cNvPr id="5" name="TextBox 4"/>
          <p:cNvSpPr txBox="1"/>
          <p:nvPr/>
        </p:nvSpPr>
        <p:spPr>
          <a:xfrm>
            <a:off x="2644234" y="30777"/>
            <a:ext cx="34909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eaLnBrk="0" fontAlgn="base" hangingPunct="0">
              <a:spcBef>
                <a:spcPct val="0"/>
              </a:spcBef>
              <a:spcAft>
                <a:spcPct val="0"/>
              </a:spcAft>
              <a:defRPr sz="2800" b="1">
                <a:solidFill>
                  <a:srgbClr val="0000F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defRPr>
            </a:lvl1pPr>
            <a:lvl2pPr algn="ctr" fontAlgn="base">
              <a:spcBef>
                <a:spcPct val="0"/>
              </a:spcBef>
              <a:spcAft>
                <a:spcPct val="0"/>
              </a:spcAft>
              <a:defRPr sz="4400">
                <a:solidFill>
                  <a:schemeClr val="tx2"/>
                </a:solidFill>
                <a:latin typeface="Arial" charset="0"/>
                <a:cs typeface="Arial" charset="0"/>
              </a:defRPr>
            </a:lvl2pPr>
            <a:lvl3pPr algn="ctr" fontAlgn="base">
              <a:spcBef>
                <a:spcPct val="0"/>
              </a:spcBef>
              <a:spcAft>
                <a:spcPct val="0"/>
              </a:spcAft>
              <a:defRPr sz="4400">
                <a:solidFill>
                  <a:schemeClr val="tx2"/>
                </a:solidFill>
                <a:latin typeface="Arial" charset="0"/>
                <a:cs typeface="Arial" charset="0"/>
              </a:defRPr>
            </a:lvl3pPr>
            <a:lvl4pPr algn="ctr" fontAlgn="base">
              <a:spcBef>
                <a:spcPct val="0"/>
              </a:spcBef>
              <a:spcAft>
                <a:spcPct val="0"/>
              </a:spcAft>
              <a:defRPr sz="4400">
                <a:solidFill>
                  <a:schemeClr val="tx2"/>
                </a:solidFill>
                <a:latin typeface="Arial" charset="0"/>
                <a:cs typeface="Arial" charset="0"/>
              </a:defRPr>
            </a:lvl4pPr>
            <a:lvl5pPr algn="ctr" fontAlgn="base">
              <a:spcBef>
                <a:spcPct val="0"/>
              </a:spcBef>
              <a:spcAft>
                <a:spcPct val="0"/>
              </a:spcAft>
              <a:defRPr sz="4400">
                <a:solidFill>
                  <a:schemeClr val="tx2"/>
                </a:solidFill>
                <a:latin typeface="Arial" charset="0"/>
                <a:cs typeface="Arial" charset="0"/>
              </a:defRPr>
            </a:lvl5pPr>
            <a:lvl6pPr marL="457200" algn="ctr" fontAlgn="base">
              <a:spcBef>
                <a:spcPct val="0"/>
              </a:spcBef>
              <a:spcAft>
                <a:spcPct val="0"/>
              </a:spcAft>
              <a:defRPr sz="4400">
                <a:solidFill>
                  <a:schemeClr val="tx2"/>
                </a:solidFill>
                <a:latin typeface="Arial" charset="0"/>
                <a:cs typeface="Arial" charset="0"/>
              </a:defRPr>
            </a:lvl6pPr>
            <a:lvl7pPr marL="914400" algn="ctr" fontAlgn="base">
              <a:spcBef>
                <a:spcPct val="0"/>
              </a:spcBef>
              <a:spcAft>
                <a:spcPct val="0"/>
              </a:spcAft>
              <a:defRPr sz="4400">
                <a:solidFill>
                  <a:schemeClr val="tx2"/>
                </a:solidFill>
                <a:latin typeface="Arial" charset="0"/>
                <a:cs typeface="Arial" charset="0"/>
              </a:defRPr>
            </a:lvl7pPr>
            <a:lvl8pPr marL="1371600" algn="ctr" fontAlgn="base">
              <a:spcBef>
                <a:spcPct val="0"/>
              </a:spcBef>
              <a:spcAft>
                <a:spcPct val="0"/>
              </a:spcAft>
              <a:defRPr sz="4400">
                <a:solidFill>
                  <a:schemeClr val="tx2"/>
                </a:solidFill>
                <a:latin typeface="Arial" charset="0"/>
                <a:cs typeface="Arial" charset="0"/>
              </a:defRPr>
            </a:lvl8pPr>
            <a:lvl9pPr marL="1828800" algn="ctr" fontAlgn="base">
              <a:spcBef>
                <a:spcPct val="0"/>
              </a:spcBef>
              <a:spcAft>
                <a:spcPct val="0"/>
              </a:spcAft>
              <a:defRPr sz="4400">
                <a:solidFill>
                  <a:schemeClr val="tx2"/>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MSP432 Architecture</a:t>
            </a:r>
          </a:p>
        </p:txBody>
      </p:sp>
      <p:sp>
        <p:nvSpPr>
          <p:cNvPr id="6" name="Rectangle 5"/>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55" name="Rectangle 5"/>
          <p:cNvSpPr>
            <a:spLocks noChangeArrowheads="1"/>
          </p:cNvSpPr>
          <p:nvPr/>
        </p:nvSpPr>
        <p:spPr bwMode="auto">
          <a:xfrm>
            <a:off x="6484857" y="2680419"/>
            <a:ext cx="385884" cy="19655"/>
          </a:xfrm>
          <a:prstGeom prst="rect">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6" name="Rectangle 6"/>
          <p:cNvSpPr>
            <a:spLocks noChangeArrowheads="1"/>
          </p:cNvSpPr>
          <p:nvPr/>
        </p:nvSpPr>
        <p:spPr bwMode="auto">
          <a:xfrm>
            <a:off x="6242345" y="2801372"/>
            <a:ext cx="628396" cy="19655"/>
          </a:xfrm>
          <a:prstGeom prst="rect">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7" name="Rectangle 7"/>
          <p:cNvSpPr>
            <a:spLocks noChangeArrowheads="1"/>
          </p:cNvSpPr>
          <p:nvPr/>
        </p:nvSpPr>
        <p:spPr bwMode="auto">
          <a:xfrm>
            <a:off x="5999833" y="2920813"/>
            <a:ext cx="870908" cy="21167"/>
          </a:xfrm>
          <a:prstGeom prst="rect">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8" name="Rectangle 8"/>
          <p:cNvSpPr>
            <a:spLocks noChangeArrowheads="1"/>
          </p:cNvSpPr>
          <p:nvPr/>
        </p:nvSpPr>
        <p:spPr bwMode="auto">
          <a:xfrm>
            <a:off x="6480281" y="1597895"/>
            <a:ext cx="425540"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9" name="Rectangle 9"/>
          <p:cNvSpPr>
            <a:spLocks noChangeArrowheads="1"/>
          </p:cNvSpPr>
          <p:nvPr/>
        </p:nvSpPr>
        <p:spPr bwMode="auto">
          <a:xfrm>
            <a:off x="6237769" y="1718848"/>
            <a:ext cx="668052"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0" name="Rectangle 10"/>
          <p:cNvSpPr>
            <a:spLocks noChangeArrowheads="1"/>
          </p:cNvSpPr>
          <p:nvPr/>
        </p:nvSpPr>
        <p:spPr bwMode="auto">
          <a:xfrm>
            <a:off x="5993732" y="1838289"/>
            <a:ext cx="912089"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1" name="Rectangle 11"/>
          <p:cNvSpPr>
            <a:spLocks noChangeArrowheads="1"/>
          </p:cNvSpPr>
          <p:nvPr/>
        </p:nvSpPr>
        <p:spPr bwMode="auto">
          <a:xfrm>
            <a:off x="7029365" y="2012157"/>
            <a:ext cx="19829" cy="511024"/>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2" name="Rectangle 12"/>
          <p:cNvSpPr>
            <a:spLocks noChangeArrowheads="1"/>
          </p:cNvSpPr>
          <p:nvPr/>
        </p:nvSpPr>
        <p:spPr bwMode="auto">
          <a:xfrm>
            <a:off x="7155959" y="2012157"/>
            <a:ext cx="19829" cy="511024"/>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3" name="Rectangle 13"/>
          <p:cNvSpPr>
            <a:spLocks noChangeArrowheads="1"/>
          </p:cNvSpPr>
          <p:nvPr/>
        </p:nvSpPr>
        <p:spPr bwMode="auto">
          <a:xfrm>
            <a:off x="7293230" y="2012157"/>
            <a:ext cx="19829" cy="511024"/>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6" name="Freeform 16"/>
          <p:cNvSpPr>
            <a:spLocks/>
          </p:cNvSpPr>
          <p:nvPr/>
        </p:nvSpPr>
        <p:spPr bwMode="auto">
          <a:xfrm>
            <a:off x="7540317" y="587943"/>
            <a:ext cx="21353" cy="19655"/>
          </a:xfrm>
          <a:custGeom>
            <a:avLst/>
            <a:gdLst>
              <a:gd name="T0" fmla="*/ 7 w 14"/>
              <a:gd name="T1" fmla="*/ 0 h 13"/>
              <a:gd name="T2" fmla="*/ 14 w 14"/>
              <a:gd name="T3" fmla="*/ 0 h 13"/>
              <a:gd name="T4" fmla="*/ 14 w 14"/>
              <a:gd name="T5" fmla="*/ 7 h 13"/>
              <a:gd name="T6" fmla="*/ 0 w 14"/>
              <a:gd name="T7" fmla="*/ 7 h 13"/>
              <a:gd name="T8" fmla="*/ 7 w 14"/>
              <a:gd name="T9" fmla="*/ 13 h 13"/>
              <a:gd name="T10" fmla="*/ 7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7" y="0"/>
                </a:moveTo>
                <a:lnTo>
                  <a:pt x="14" y="0"/>
                </a:lnTo>
                <a:lnTo>
                  <a:pt x="14" y="7"/>
                </a:lnTo>
                <a:lnTo>
                  <a:pt x="0" y="7"/>
                </a:lnTo>
                <a:lnTo>
                  <a:pt x="7" y="13"/>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8" name="Freeform 18"/>
          <p:cNvSpPr>
            <a:spLocks/>
          </p:cNvSpPr>
          <p:nvPr/>
        </p:nvSpPr>
        <p:spPr bwMode="auto">
          <a:xfrm>
            <a:off x="7540317" y="3995776"/>
            <a:ext cx="21353" cy="21167"/>
          </a:xfrm>
          <a:custGeom>
            <a:avLst/>
            <a:gdLst>
              <a:gd name="T0" fmla="*/ 14 w 14"/>
              <a:gd name="T1" fmla="*/ 7 h 14"/>
              <a:gd name="T2" fmla="*/ 14 w 14"/>
              <a:gd name="T3" fmla="*/ 14 h 14"/>
              <a:gd name="T4" fmla="*/ 7 w 14"/>
              <a:gd name="T5" fmla="*/ 14 h 14"/>
              <a:gd name="T6" fmla="*/ 7 w 14"/>
              <a:gd name="T7" fmla="*/ 0 h 14"/>
              <a:gd name="T8" fmla="*/ 0 w 14"/>
              <a:gd name="T9" fmla="*/ 7 h 14"/>
              <a:gd name="T10" fmla="*/ 14 w 14"/>
              <a:gd name="T11" fmla="*/ 7 h 14"/>
            </a:gdLst>
            <a:ahLst/>
            <a:cxnLst>
              <a:cxn ang="0">
                <a:pos x="T0" y="T1"/>
              </a:cxn>
              <a:cxn ang="0">
                <a:pos x="T2" y="T3"/>
              </a:cxn>
              <a:cxn ang="0">
                <a:pos x="T4" y="T5"/>
              </a:cxn>
              <a:cxn ang="0">
                <a:pos x="T6" y="T7"/>
              </a:cxn>
              <a:cxn ang="0">
                <a:pos x="T8" y="T9"/>
              </a:cxn>
              <a:cxn ang="0">
                <a:pos x="T10" y="T11"/>
              </a:cxn>
            </a:cxnLst>
            <a:rect l="0" t="0" r="r" b="b"/>
            <a:pathLst>
              <a:path w="14" h="14">
                <a:moveTo>
                  <a:pt x="14" y="7"/>
                </a:moveTo>
                <a:lnTo>
                  <a:pt x="14" y="14"/>
                </a:lnTo>
                <a:lnTo>
                  <a:pt x="7" y="14"/>
                </a:lnTo>
                <a:lnTo>
                  <a:pt x="7" y="0"/>
                </a:lnTo>
                <a:lnTo>
                  <a:pt x="0"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0" name="Freeform 20"/>
          <p:cNvSpPr>
            <a:spLocks/>
          </p:cNvSpPr>
          <p:nvPr/>
        </p:nvSpPr>
        <p:spPr bwMode="auto">
          <a:xfrm>
            <a:off x="533400" y="3995776"/>
            <a:ext cx="19829" cy="21167"/>
          </a:xfrm>
          <a:custGeom>
            <a:avLst/>
            <a:gdLst>
              <a:gd name="T0" fmla="*/ 7 w 13"/>
              <a:gd name="T1" fmla="*/ 14 h 14"/>
              <a:gd name="T2" fmla="*/ 0 w 13"/>
              <a:gd name="T3" fmla="*/ 14 h 14"/>
              <a:gd name="T4" fmla="*/ 0 w 13"/>
              <a:gd name="T5" fmla="*/ 7 h 14"/>
              <a:gd name="T6" fmla="*/ 13 w 13"/>
              <a:gd name="T7" fmla="*/ 7 h 14"/>
              <a:gd name="T8" fmla="*/ 7 w 13"/>
              <a:gd name="T9" fmla="*/ 0 h 14"/>
              <a:gd name="T10" fmla="*/ 7 w 13"/>
              <a:gd name="T11" fmla="*/ 14 h 14"/>
            </a:gdLst>
            <a:ahLst/>
            <a:cxnLst>
              <a:cxn ang="0">
                <a:pos x="T0" y="T1"/>
              </a:cxn>
              <a:cxn ang="0">
                <a:pos x="T2" y="T3"/>
              </a:cxn>
              <a:cxn ang="0">
                <a:pos x="T4" y="T5"/>
              </a:cxn>
              <a:cxn ang="0">
                <a:pos x="T6" y="T7"/>
              </a:cxn>
              <a:cxn ang="0">
                <a:pos x="T8" y="T9"/>
              </a:cxn>
              <a:cxn ang="0">
                <a:pos x="T10" y="T11"/>
              </a:cxn>
            </a:cxnLst>
            <a:rect l="0" t="0" r="r" b="b"/>
            <a:pathLst>
              <a:path w="13" h="14">
                <a:moveTo>
                  <a:pt x="7" y="14"/>
                </a:moveTo>
                <a:lnTo>
                  <a:pt x="0" y="14"/>
                </a:lnTo>
                <a:lnTo>
                  <a:pt x="0" y="7"/>
                </a:lnTo>
                <a:lnTo>
                  <a:pt x="13" y="7"/>
                </a:lnTo>
                <a:lnTo>
                  <a:pt x="7" y="0"/>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2" name="Rectangle 22"/>
          <p:cNvSpPr>
            <a:spLocks noChangeArrowheads="1"/>
          </p:cNvSpPr>
          <p:nvPr/>
        </p:nvSpPr>
        <p:spPr bwMode="auto">
          <a:xfrm>
            <a:off x="6863114" y="2508062"/>
            <a:ext cx="872433" cy="583595"/>
          </a:xfrm>
          <a:prstGeom prst="rect">
            <a:avLst/>
          </a:prstGeom>
          <a:solidFill>
            <a:srgbClr val="99FF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3" name="Rectangle 23"/>
          <p:cNvSpPr>
            <a:spLocks noChangeArrowheads="1"/>
          </p:cNvSpPr>
          <p:nvPr/>
        </p:nvSpPr>
        <p:spPr bwMode="auto">
          <a:xfrm>
            <a:off x="6863114" y="2497479"/>
            <a:ext cx="870908" cy="19655"/>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5" name="Freeform 25"/>
          <p:cNvSpPr>
            <a:spLocks/>
          </p:cNvSpPr>
          <p:nvPr/>
        </p:nvSpPr>
        <p:spPr bwMode="auto">
          <a:xfrm>
            <a:off x="7723345" y="2497479"/>
            <a:ext cx="19829" cy="19655"/>
          </a:xfrm>
          <a:custGeom>
            <a:avLst/>
            <a:gdLst>
              <a:gd name="T0" fmla="*/ 7 w 13"/>
              <a:gd name="T1" fmla="*/ 0 h 13"/>
              <a:gd name="T2" fmla="*/ 13 w 13"/>
              <a:gd name="T3" fmla="*/ 0 h 13"/>
              <a:gd name="T4" fmla="*/ 13 w 13"/>
              <a:gd name="T5" fmla="*/ 7 h 13"/>
              <a:gd name="T6" fmla="*/ 0 w 13"/>
              <a:gd name="T7" fmla="*/ 7 h 13"/>
              <a:gd name="T8" fmla="*/ 7 w 13"/>
              <a:gd name="T9" fmla="*/ 13 h 13"/>
              <a:gd name="T10" fmla="*/ 7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7" y="0"/>
                </a:moveTo>
                <a:lnTo>
                  <a:pt x="13" y="0"/>
                </a:lnTo>
                <a:lnTo>
                  <a:pt x="13" y="7"/>
                </a:lnTo>
                <a:lnTo>
                  <a:pt x="0" y="7"/>
                </a:lnTo>
                <a:lnTo>
                  <a:pt x="7" y="13"/>
                </a:lnTo>
                <a:lnTo>
                  <a:pt x="7" y="0"/>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6" name="Rectangle 26"/>
          <p:cNvSpPr>
            <a:spLocks noChangeArrowheads="1"/>
          </p:cNvSpPr>
          <p:nvPr/>
        </p:nvSpPr>
        <p:spPr bwMode="auto">
          <a:xfrm>
            <a:off x="6863114" y="3079562"/>
            <a:ext cx="870908" cy="196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7" name="Freeform 27"/>
          <p:cNvSpPr>
            <a:spLocks/>
          </p:cNvSpPr>
          <p:nvPr/>
        </p:nvSpPr>
        <p:spPr bwMode="auto">
          <a:xfrm>
            <a:off x="7723345" y="3079562"/>
            <a:ext cx="19829" cy="19655"/>
          </a:xfrm>
          <a:custGeom>
            <a:avLst/>
            <a:gdLst>
              <a:gd name="T0" fmla="*/ 13 w 13"/>
              <a:gd name="T1" fmla="*/ 6 h 13"/>
              <a:gd name="T2" fmla="*/ 13 w 13"/>
              <a:gd name="T3" fmla="*/ 13 h 13"/>
              <a:gd name="T4" fmla="*/ 7 w 13"/>
              <a:gd name="T5" fmla="*/ 13 h 13"/>
              <a:gd name="T6" fmla="*/ 7 w 13"/>
              <a:gd name="T7" fmla="*/ 0 h 13"/>
              <a:gd name="T8" fmla="*/ 0 w 13"/>
              <a:gd name="T9" fmla="*/ 6 h 13"/>
              <a:gd name="T10" fmla="*/ 13 w 13"/>
              <a:gd name="T11" fmla="*/ 6 h 13"/>
            </a:gdLst>
            <a:ahLst/>
            <a:cxnLst>
              <a:cxn ang="0">
                <a:pos x="T0" y="T1"/>
              </a:cxn>
              <a:cxn ang="0">
                <a:pos x="T2" y="T3"/>
              </a:cxn>
              <a:cxn ang="0">
                <a:pos x="T4" y="T5"/>
              </a:cxn>
              <a:cxn ang="0">
                <a:pos x="T6" y="T7"/>
              </a:cxn>
              <a:cxn ang="0">
                <a:pos x="T8" y="T9"/>
              </a:cxn>
              <a:cxn ang="0">
                <a:pos x="T10" y="T11"/>
              </a:cxn>
            </a:cxnLst>
            <a:rect l="0" t="0" r="r" b="b"/>
            <a:pathLst>
              <a:path w="13" h="13">
                <a:moveTo>
                  <a:pt x="13" y="6"/>
                </a:moveTo>
                <a:lnTo>
                  <a:pt x="13" y="13"/>
                </a:lnTo>
                <a:lnTo>
                  <a:pt x="7" y="13"/>
                </a:lnTo>
                <a:lnTo>
                  <a:pt x="7" y="0"/>
                </a:lnTo>
                <a:lnTo>
                  <a:pt x="0" y="6"/>
                </a:lnTo>
                <a:lnTo>
                  <a:pt x="13" y="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8" name="Rectangle 28"/>
          <p:cNvSpPr>
            <a:spLocks noChangeArrowheads="1"/>
          </p:cNvSpPr>
          <p:nvPr/>
        </p:nvSpPr>
        <p:spPr bwMode="auto">
          <a:xfrm>
            <a:off x="6852438" y="2508062"/>
            <a:ext cx="19829" cy="5805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9" name="Freeform 29"/>
          <p:cNvSpPr>
            <a:spLocks/>
          </p:cNvSpPr>
          <p:nvPr/>
        </p:nvSpPr>
        <p:spPr bwMode="auto">
          <a:xfrm>
            <a:off x="6852438" y="3079562"/>
            <a:ext cx="19829" cy="19655"/>
          </a:xfrm>
          <a:custGeom>
            <a:avLst/>
            <a:gdLst>
              <a:gd name="T0" fmla="*/ 7 w 13"/>
              <a:gd name="T1" fmla="*/ 13 h 13"/>
              <a:gd name="T2" fmla="*/ 0 w 13"/>
              <a:gd name="T3" fmla="*/ 13 h 13"/>
              <a:gd name="T4" fmla="*/ 0 w 13"/>
              <a:gd name="T5" fmla="*/ 6 h 13"/>
              <a:gd name="T6" fmla="*/ 13 w 13"/>
              <a:gd name="T7" fmla="*/ 6 h 13"/>
              <a:gd name="T8" fmla="*/ 7 w 13"/>
              <a:gd name="T9" fmla="*/ 0 h 13"/>
              <a:gd name="T10" fmla="*/ 7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7" y="13"/>
                </a:moveTo>
                <a:lnTo>
                  <a:pt x="0" y="13"/>
                </a:lnTo>
                <a:lnTo>
                  <a:pt x="0" y="6"/>
                </a:lnTo>
                <a:lnTo>
                  <a:pt x="13" y="6"/>
                </a:lnTo>
                <a:lnTo>
                  <a:pt x="7" y="0"/>
                </a:lnTo>
                <a:lnTo>
                  <a:pt x="7" y="13"/>
                </a:lnTo>
                <a:close/>
              </a:path>
            </a:pathLst>
          </a:custGeom>
          <a:solidFill>
            <a:srgbClr val="FF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80" name="Freeform 30"/>
          <p:cNvSpPr>
            <a:spLocks/>
          </p:cNvSpPr>
          <p:nvPr/>
        </p:nvSpPr>
        <p:spPr bwMode="auto">
          <a:xfrm>
            <a:off x="6852438" y="2497479"/>
            <a:ext cx="19829" cy="19655"/>
          </a:xfrm>
          <a:custGeom>
            <a:avLst/>
            <a:gdLst>
              <a:gd name="T0" fmla="*/ 0 w 13"/>
              <a:gd name="T1" fmla="*/ 7 h 13"/>
              <a:gd name="T2" fmla="*/ 0 w 13"/>
              <a:gd name="T3" fmla="*/ 0 h 13"/>
              <a:gd name="T4" fmla="*/ 7 w 13"/>
              <a:gd name="T5" fmla="*/ 0 h 13"/>
              <a:gd name="T6" fmla="*/ 7 w 13"/>
              <a:gd name="T7" fmla="*/ 13 h 13"/>
              <a:gd name="T8" fmla="*/ 13 w 13"/>
              <a:gd name="T9" fmla="*/ 7 h 13"/>
              <a:gd name="T10" fmla="*/ 0 w 13"/>
              <a:gd name="T11" fmla="*/ 7 h 13"/>
            </a:gdLst>
            <a:ahLst/>
            <a:cxnLst>
              <a:cxn ang="0">
                <a:pos x="T0" y="T1"/>
              </a:cxn>
              <a:cxn ang="0">
                <a:pos x="T2" y="T3"/>
              </a:cxn>
              <a:cxn ang="0">
                <a:pos x="T4" y="T5"/>
              </a:cxn>
              <a:cxn ang="0">
                <a:pos x="T6" y="T7"/>
              </a:cxn>
              <a:cxn ang="0">
                <a:pos x="T8" y="T9"/>
              </a:cxn>
              <a:cxn ang="0">
                <a:pos x="T10" y="T11"/>
              </a:cxn>
            </a:cxnLst>
            <a:rect l="0" t="0" r="r" b="b"/>
            <a:pathLst>
              <a:path w="13" h="13">
                <a:moveTo>
                  <a:pt x="0" y="7"/>
                </a:moveTo>
                <a:lnTo>
                  <a:pt x="0" y="0"/>
                </a:lnTo>
                <a:lnTo>
                  <a:pt x="7" y="0"/>
                </a:lnTo>
                <a:lnTo>
                  <a:pt x="7" y="13"/>
                </a:lnTo>
                <a:lnTo>
                  <a:pt x="13" y="7"/>
                </a:lnTo>
                <a:lnTo>
                  <a:pt x="0" y="7"/>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81" name="Rectangle 31"/>
          <p:cNvSpPr>
            <a:spLocks noChangeArrowheads="1"/>
          </p:cNvSpPr>
          <p:nvPr/>
        </p:nvSpPr>
        <p:spPr bwMode="auto">
          <a:xfrm>
            <a:off x="4404440" y="3652574"/>
            <a:ext cx="17865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dirty="0">
              <a:ln>
                <a:noFill/>
              </a:ln>
              <a:solidFill>
                <a:srgbClr val="FF00FF"/>
              </a:solidFill>
              <a:effectLst/>
              <a:uLnTx/>
              <a:uFillTx/>
              <a:latin typeface="Arial" panose="020B0604020202020204" pitchFamily="34" charset="0"/>
              <a:ea typeface="+mn-ea"/>
              <a:cs typeface="Arial"/>
            </a:endParaRPr>
          </a:p>
        </p:txBody>
      </p:sp>
      <p:sp>
        <p:nvSpPr>
          <p:cNvPr id="182" name="Rectangle 32"/>
          <p:cNvSpPr>
            <a:spLocks noChangeArrowheads="1"/>
          </p:cNvSpPr>
          <p:nvPr/>
        </p:nvSpPr>
        <p:spPr bwMode="auto">
          <a:xfrm>
            <a:off x="4581367" y="3652574"/>
            <a:ext cx="17865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dirty="0">
              <a:ln>
                <a:noFill/>
              </a:ln>
              <a:solidFill>
                <a:srgbClr val="FF00FF"/>
              </a:solidFill>
              <a:effectLst/>
              <a:uLnTx/>
              <a:uFillTx/>
              <a:latin typeface="Arial" panose="020B0604020202020204" pitchFamily="34" charset="0"/>
              <a:ea typeface="+mn-ea"/>
              <a:cs typeface="Arial"/>
            </a:endParaRPr>
          </a:p>
        </p:txBody>
      </p:sp>
      <p:sp>
        <p:nvSpPr>
          <p:cNvPr id="183" name="Rectangle 33"/>
          <p:cNvSpPr>
            <a:spLocks noChangeArrowheads="1"/>
          </p:cNvSpPr>
          <p:nvPr/>
        </p:nvSpPr>
        <p:spPr bwMode="auto">
          <a:xfrm>
            <a:off x="4743041" y="3652574"/>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4" name="Rectangle 34"/>
          <p:cNvSpPr>
            <a:spLocks noChangeArrowheads="1"/>
          </p:cNvSpPr>
          <p:nvPr/>
        </p:nvSpPr>
        <p:spPr bwMode="auto">
          <a:xfrm>
            <a:off x="4865060" y="3652574"/>
            <a:ext cx="13707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5" name="Rectangle 35"/>
          <p:cNvSpPr>
            <a:spLocks noChangeArrowheads="1"/>
          </p:cNvSpPr>
          <p:nvPr/>
        </p:nvSpPr>
        <p:spPr bwMode="auto">
          <a:xfrm>
            <a:off x="4987078" y="3652574"/>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6" name="Rectangle 36"/>
          <p:cNvSpPr>
            <a:spLocks noChangeArrowheads="1"/>
          </p:cNvSpPr>
          <p:nvPr/>
        </p:nvSpPr>
        <p:spPr bwMode="auto">
          <a:xfrm>
            <a:off x="5092320" y="3652574"/>
            <a:ext cx="61605"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7" name="Rectangle 37"/>
          <p:cNvSpPr>
            <a:spLocks noChangeArrowheads="1"/>
          </p:cNvSpPr>
          <p:nvPr/>
        </p:nvSpPr>
        <p:spPr bwMode="auto">
          <a:xfrm>
            <a:off x="5156380" y="3652574"/>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b</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8" name="Rectangle 38"/>
          <p:cNvSpPr>
            <a:spLocks noChangeArrowheads="1"/>
          </p:cNvSpPr>
          <p:nvPr/>
        </p:nvSpPr>
        <p:spPr bwMode="auto">
          <a:xfrm>
            <a:off x="5278398" y="3652574"/>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9" name="Rectangle 39"/>
          <p:cNvSpPr>
            <a:spLocks noChangeArrowheads="1"/>
          </p:cNvSpPr>
          <p:nvPr/>
        </p:nvSpPr>
        <p:spPr bwMode="auto">
          <a:xfrm>
            <a:off x="5398891" y="3652574"/>
            <a:ext cx="9548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90" name="Rectangle 40"/>
          <p:cNvSpPr>
            <a:spLocks noChangeArrowheads="1"/>
          </p:cNvSpPr>
          <p:nvPr/>
        </p:nvSpPr>
        <p:spPr bwMode="auto">
          <a:xfrm>
            <a:off x="2770916" y="3003967"/>
            <a:ext cx="1499304" cy="601738"/>
          </a:xfrm>
          <a:prstGeom prst="rect">
            <a:avLst/>
          </a:prstGeom>
          <a:solidFill>
            <a:srgbClr val="FF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1" name="Rectangle 41"/>
          <p:cNvSpPr>
            <a:spLocks noChangeArrowheads="1"/>
          </p:cNvSpPr>
          <p:nvPr/>
        </p:nvSpPr>
        <p:spPr bwMode="auto">
          <a:xfrm>
            <a:off x="2770916" y="2993384"/>
            <a:ext cx="1499304" cy="21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2" name="Rectangle 42"/>
          <p:cNvSpPr>
            <a:spLocks noChangeArrowheads="1"/>
          </p:cNvSpPr>
          <p:nvPr/>
        </p:nvSpPr>
        <p:spPr bwMode="auto">
          <a:xfrm>
            <a:off x="4259543" y="3003967"/>
            <a:ext cx="21353"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3" name="Freeform 43"/>
          <p:cNvSpPr>
            <a:spLocks/>
          </p:cNvSpPr>
          <p:nvPr/>
        </p:nvSpPr>
        <p:spPr bwMode="auto">
          <a:xfrm>
            <a:off x="4259543" y="2993384"/>
            <a:ext cx="21353" cy="21167"/>
          </a:xfrm>
          <a:custGeom>
            <a:avLst/>
            <a:gdLst>
              <a:gd name="T0" fmla="*/ 7 w 14"/>
              <a:gd name="T1" fmla="*/ 0 h 14"/>
              <a:gd name="T2" fmla="*/ 14 w 14"/>
              <a:gd name="T3" fmla="*/ 0 h 14"/>
              <a:gd name="T4" fmla="*/ 14 w 14"/>
              <a:gd name="T5" fmla="*/ 7 h 14"/>
              <a:gd name="T6" fmla="*/ 0 w 14"/>
              <a:gd name="T7" fmla="*/ 7 h 14"/>
              <a:gd name="T8" fmla="*/ 7 w 14"/>
              <a:gd name="T9" fmla="*/ 14 h 14"/>
              <a:gd name="T10" fmla="*/ 7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7" y="0"/>
                </a:moveTo>
                <a:lnTo>
                  <a:pt x="14" y="0"/>
                </a:lnTo>
                <a:lnTo>
                  <a:pt x="14" y="7"/>
                </a:lnTo>
                <a:lnTo>
                  <a:pt x="0" y="7"/>
                </a:lnTo>
                <a:lnTo>
                  <a:pt x="7" y="1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4" name="Rectangle 44"/>
          <p:cNvSpPr>
            <a:spLocks noChangeArrowheads="1"/>
          </p:cNvSpPr>
          <p:nvPr/>
        </p:nvSpPr>
        <p:spPr bwMode="auto">
          <a:xfrm>
            <a:off x="2770916" y="3595122"/>
            <a:ext cx="1499304" cy="21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5" name="Freeform 45"/>
          <p:cNvSpPr>
            <a:spLocks/>
          </p:cNvSpPr>
          <p:nvPr/>
        </p:nvSpPr>
        <p:spPr bwMode="auto">
          <a:xfrm>
            <a:off x="4259543" y="3595122"/>
            <a:ext cx="21353" cy="21167"/>
          </a:xfrm>
          <a:custGeom>
            <a:avLst/>
            <a:gdLst>
              <a:gd name="T0" fmla="*/ 14 w 14"/>
              <a:gd name="T1" fmla="*/ 7 h 14"/>
              <a:gd name="T2" fmla="*/ 14 w 14"/>
              <a:gd name="T3" fmla="*/ 14 h 14"/>
              <a:gd name="T4" fmla="*/ 7 w 14"/>
              <a:gd name="T5" fmla="*/ 14 h 14"/>
              <a:gd name="T6" fmla="*/ 7 w 14"/>
              <a:gd name="T7" fmla="*/ 0 h 14"/>
              <a:gd name="T8" fmla="*/ 0 w 14"/>
              <a:gd name="T9" fmla="*/ 7 h 14"/>
              <a:gd name="T10" fmla="*/ 14 w 14"/>
              <a:gd name="T11" fmla="*/ 7 h 14"/>
            </a:gdLst>
            <a:ahLst/>
            <a:cxnLst>
              <a:cxn ang="0">
                <a:pos x="T0" y="T1"/>
              </a:cxn>
              <a:cxn ang="0">
                <a:pos x="T2" y="T3"/>
              </a:cxn>
              <a:cxn ang="0">
                <a:pos x="T4" y="T5"/>
              </a:cxn>
              <a:cxn ang="0">
                <a:pos x="T6" y="T7"/>
              </a:cxn>
              <a:cxn ang="0">
                <a:pos x="T8" y="T9"/>
              </a:cxn>
              <a:cxn ang="0">
                <a:pos x="T10" y="T11"/>
              </a:cxn>
            </a:cxnLst>
            <a:rect l="0" t="0" r="r" b="b"/>
            <a:pathLst>
              <a:path w="14" h="14">
                <a:moveTo>
                  <a:pt x="14" y="7"/>
                </a:moveTo>
                <a:lnTo>
                  <a:pt x="14" y="14"/>
                </a:lnTo>
                <a:lnTo>
                  <a:pt x="7" y="14"/>
                </a:lnTo>
                <a:lnTo>
                  <a:pt x="7" y="0"/>
                </a:lnTo>
                <a:lnTo>
                  <a:pt x="0"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6" name="Rectangle 46"/>
          <p:cNvSpPr>
            <a:spLocks noChangeArrowheads="1"/>
          </p:cNvSpPr>
          <p:nvPr/>
        </p:nvSpPr>
        <p:spPr bwMode="auto">
          <a:xfrm>
            <a:off x="2761765" y="3003967"/>
            <a:ext cx="19829"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7" name="Freeform 47"/>
          <p:cNvSpPr>
            <a:spLocks/>
          </p:cNvSpPr>
          <p:nvPr/>
        </p:nvSpPr>
        <p:spPr bwMode="auto">
          <a:xfrm>
            <a:off x="2761765" y="3595122"/>
            <a:ext cx="19829" cy="21167"/>
          </a:xfrm>
          <a:custGeom>
            <a:avLst/>
            <a:gdLst>
              <a:gd name="T0" fmla="*/ 6 w 13"/>
              <a:gd name="T1" fmla="*/ 14 h 14"/>
              <a:gd name="T2" fmla="*/ 0 w 13"/>
              <a:gd name="T3" fmla="*/ 14 h 14"/>
              <a:gd name="T4" fmla="*/ 0 w 13"/>
              <a:gd name="T5" fmla="*/ 7 h 14"/>
              <a:gd name="T6" fmla="*/ 13 w 13"/>
              <a:gd name="T7" fmla="*/ 7 h 14"/>
              <a:gd name="T8" fmla="*/ 6 w 13"/>
              <a:gd name="T9" fmla="*/ 0 h 14"/>
              <a:gd name="T10" fmla="*/ 6 w 13"/>
              <a:gd name="T11" fmla="*/ 14 h 14"/>
            </a:gdLst>
            <a:ahLst/>
            <a:cxnLst>
              <a:cxn ang="0">
                <a:pos x="T0" y="T1"/>
              </a:cxn>
              <a:cxn ang="0">
                <a:pos x="T2" y="T3"/>
              </a:cxn>
              <a:cxn ang="0">
                <a:pos x="T4" y="T5"/>
              </a:cxn>
              <a:cxn ang="0">
                <a:pos x="T6" y="T7"/>
              </a:cxn>
              <a:cxn ang="0">
                <a:pos x="T8" y="T9"/>
              </a:cxn>
              <a:cxn ang="0">
                <a:pos x="T10" y="T11"/>
              </a:cxn>
            </a:cxnLst>
            <a:rect l="0" t="0" r="r" b="b"/>
            <a:pathLst>
              <a:path w="13" h="14">
                <a:moveTo>
                  <a:pt x="6" y="14"/>
                </a:moveTo>
                <a:lnTo>
                  <a:pt x="0" y="14"/>
                </a:lnTo>
                <a:lnTo>
                  <a:pt x="0" y="7"/>
                </a:lnTo>
                <a:lnTo>
                  <a:pt x="13" y="7"/>
                </a:lnTo>
                <a:lnTo>
                  <a:pt x="6" y="0"/>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198" name="Freeform 48"/>
          <p:cNvSpPr>
            <a:spLocks/>
          </p:cNvSpPr>
          <p:nvPr/>
        </p:nvSpPr>
        <p:spPr bwMode="auto">
          <a:xfrm>
            <a:off x="2761765" y="2993384"/>
            <a:ext cx="19829" cy="21167"/>
          </a:xfrm>
          <a:custGeom>
            <a:avLst/>
            <a:gdLst>
              <a:gd name="T0" fmla="*/ 0 w 13"/>
              <a:gd name="T1" fmla="*/ 7 h 14"/>
              <a:gd name="T2" fmla="*/ 0 w 13"/>
              <a:gd name="T3" fmla="*/ 0 h 14"/>
              <a:gd name="T4" fmla="*/ 6 w 13"/>
              <a:gd name="T5" fmla="*/ 0 h 14"/>
              <a:gd name="T6" fmla="*/ 6 w 13"/>
              <a:gd name="T7" fmla="*/ 14 h 14"/>
              <a:gd name="T8" fmla="*/ 13 w 13"/>
              <a:gd name="T9" fmla="*/ 7 h 14"/>
              <a:gd name="T10" fmla="*/ 0 w 13"/>
              <a:gd name="T11" fmla="*/ 7 h 14"/>
            </a:gdLst>
            <a:ahLst/>
            <a:cxnLst>
              <a:cxn ang="0">
                <a:pos x="T0" y="T1"/>
              </a:cxn>
              <a:cxn ang="0">
                <a:pos x="T2" y="T3"/>
              </a:cxn>
              <a:cxn ang="0">
                <a:pos x="T4" y="T5"/>
              </a:cxn>
              <a:cxn ang="0">
                <a:pos x="T6" y="T7"/>
              </a:cxn>
              <a:cxn ang="0">
                <a:pos x="T8" y="T9"/>
              </a:cxn>
              <a:cxn ang="0">
                <a:pos x="T10" y="T11"/>
              </a:cxn>
            </a:cxnLst>
            <a:rect l="0" t="0" r="r" b="b"/>
            <a:pathLst>
              <a:path w="13" h="14">
                <a:moveTo>
                  <a:pt x="0" y="7"/>
                </a:moveTo>
                <a:lnTo>
                  <a:pt x="0" y="0"/>
                </a:lnTo>
                <a:lnTo>
                  <a:pt x="6" y="0"/>
                </a:lnTo>
                <a:lnTo>
                  <a:pt x="6" y="14"/>
                </a:lnTo>
                <a:lnTo>
                  <a:pt x="13"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99" name="Freeform 49"/>
          <p:cNvSpPr>
            <a:spLocks/>
          </p:cNvSpPr>
          <p:nvPr/>
        </p:nvSpPr>
        <p:spPr bwMode="auto">
          <a:xfrm>
            <a:off x="2770916" y="1038491"/>
            <a:ext cx="2876588" cy="601738"/>
          </a:xfrm>
          <a:custGeom>
            <a:avLst/>
            <a:gdLst>
              <a:gd name="T0" fmla="*/ 0 w 1886"/>
              <a:gd name="T1" fmla="*/ 0 h 398"/>
              <a:gd name="T2" fmla="*/ 943 w 1886"/>
              <a:gd name="T3" fmla="*/ 0 h 398"/>
              <a:gd name="T4" fmla="*/ 1886 w 1886"/>
              <a:gd name="T5" fmla="*/ 0 h 398"/>
              <a:gd name="T6" fmla="*/ 1886 w 1886"/>
              <a:gd name="T7" fmla="*/ 398 h 398"/>
              <a:gd name="T8" fmla="*/ 943 w 1886"/>
              <a:gd name="T9" fmla="*/ 398 h 398"/>
              <a:gd name="T10" fmla="*/ 0 w 1886"/>
              <a:gd name="T11" fmla="*/ 398 h 398"/>
              <a:gd name="T12" fmla="*/ 0 w 1886"/>
              <a:gd name="T13" fmla="*/ 0 h 398"/>
            </a:gdLst>
            <a:ahLst/>
            <a:cxnLst>
              <a:cxn ang="0">
                <a:pos x="T0" y="T1"/>
              </a:cxn>
              <a:cxn ang="0">
                <a:pos x="T2" y="T3"/>
              </a:cxn>
              <a:cxn ang="0">
                <a:pos x="T4" y="T5"/>
              </a:cxn>
              <a:cxn ang="0">
                <a:pos x="T6" y="T7"/>
              </a:cxn>
              <a:cxn ang="0">
                <a:pos x="T8" y="T9"/>
              </a:cxn>
              <a:cxn ang="0">
                <a:pos x="T10" y="T11"/>
              </a:cxn>
              <a:cxn ang="0">
                <a:pos x="T12" y="T13"/>
              </a:cxn>
            </a:cxnLst>
            <a:rect l="0" t="0" r="r" b="b"/>
            <a:pathLst>
              <a:path w="1886" h="398">
                <a:moveTo>
                  <a:pt x="0" y="0"/>
                </a:moveTo>
                <a:lnTo>
                  <a:pt x="943" y="0"/>
                </a:lnTo>
                <a:lnTo>
                  <a:pt x="1886" y="0"/>
                </a:lnTo>
                <a:lnTo>
                  <a:pt x="1886" y="398"/>
                </a:lnTo>
                <a:lnTo>
                  <a:pt x="943" y="398"/>
                </a:lnTo>
                <a:lnTo>
                  <a:pt x="0" y="398"/>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0" name="Rectangle 50"/>
          <p:cNvSpPr>
            <a:spLocks noChangeArrowheads="1"/>
          </p:cNvSpPr>
          <p:nvPr/>
        </p:nvSpPr>
        <p:spPr bwMode="auto">
          <a:xfrm>
            <a:off x="2770916" y="1029419"/>
            <a:ext cx="2876588" cy="196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1" name="Rectangle 51"/>
          <p:cNvSpPr>
            <a:spLocks noChangeArrowheads="1"/>
          </p:cNvSpPr>
          <p:nvPr/>
        </p:nvSpPr>
        <p:spPr bwMode="auto">
          <a:xfrm>
            <a:off x="5636827" y="1038491"/>
            <a:ext cx="21353"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02" name="Freeform 52"/>
          <p:cNvSpPr>
            <a:spLocks/>
          </p:cNvSpPr>
          <p:nvPr/>
        </p:nvSpPr>
        <p:spPr bwMode="auto">
          <a:xfrm>
            <a:off x="5636827" y="1029419"/>
            <a:ext cx="21353" cy="19655"/>
          </a:xfrm>
          <a:custGeom>
            <a:avLst/>
            <a:gdLst>
              <a:gd name="T0" fmla="*/ 7 w 14"/>
              <a:gd name="T1" fmla="*/ 0 h 13"/>
              <a:gd name="T2" fmla="*/ 14 w 14"/>
              <a:gd name="T3" fmla="*/ 0 h 13"/>
              <a:gd name="T4" fmla="*/ 14 w 14"/>
              <a:gd name="T5" fmla="*/ 6 h 13"/>
              <a:gd name="T6" fmla="*/ 0 w 14"/>
              <a:gd name="T7" fmla="*/ 6 h 13"/>
              <a:gd name="T8" fmla="*/ 7 w 14"/>
              <a:gd name="T9" fmla="*/ 13 h 13"/>
              <a:gd name="T10" fmla="*/ 7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7" y="0"/>
                </a:moveTo>
                <a:lnTo>
                  <a:pt x="14" y="0"/>
                </a:lnTo>
                <a:lnTo>
                  <a:pt x="14" y="6"/>
                </a:lnTo>
                <a:lnTo>
                  <a:pt x="0" y="6"/>
                </a:lnTo>
                <a:lnTo>
                  <a:pt x="7" y="13"/>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03" name="Rectangle 53"/>
          <p:cNvSpPr>
            <a:spLocks noChangeArrowheads="1"/>
          </p:cNvSpPr>
          <p:nvPr/>
        </p:nvSpPr>
        <p:spPr bwMode="auto">
          <a:xfrm>
            <a:off x="2770916" y="1631157"/>
            <a:ext cx="2876588" cy="196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4" name="Freeform 54"/>
          <p:cNvSpPr>
            <a:spLocks/>
          </p:cNvSpPr>
          <p:nvPr/>
        </p:nvSpPr>
        <p:spPr bwMode="auto">
          <a:xfrm>
            <a:off x="5636827" y="1631157"/>
            <a:ext cx="21353" cy="19655"/>
          </a:xfrm>
          <a:custGeom>
            <a:avLst/>
            <a:gdLst>
              <a:gd name="T0" fmla="*/ 14 w 14"/>
              <a:gd name="T1" fmla="*/ 6 h 13"/>
              <a:gd name="T2" fmla="*/ 14 w 14"/>
              <a:gd name="T3" fmla="*/ 13 h 13"/>
              <a:gd name="T4" fmla="*/ 7 w 14"/>
              <a:gd name="T5" fmla="*/ 13 h 13"/>
              <a:gd name="T6" fmla="*/ 7 w 14"/>
              <a:gd name="T7" fmla="*/ 0 h 13"/>
              <a:gd name="T8" fmla="*/ 0 w 14"/>
              <a:gd name="T9" fmla="*/ 6 h 13"/>
              <a:gd name="T10" fmla="*/ 14 w 14"/>
              <a:gd name="T11" fmla="*/ 6 h 13"/>
            </a:gdLst>
            <a:ahLst/>
            <a:cxnLst>
              <a:cxn ang="0">
                <a:pos x="T0" y="T1"/>
              </a:cxn>
              <a:cxn ang="0">
                <a:pos x="T2" y="T3"/>
              </a:cxn>
              <a:cxn ang="0">
                <a:pos x="T4" y="T5"/>
              </a:cxn>
              <a:cxn ang="0">
                <a:pos x="T6" y="T7"/>
              </a:cxn>
              <a:cxn ang="0">
                <a:pos x="T8" y="T9"/>
              </a:cxn>
              <a:cxn ang="0">
                <a:pos x="T10" y="T11"/>
              </a:cxn>
            </a:cxnLst>
            <a:rect l="0" t="0" r="r" b="b"/>
            <a:pathLst>
              <a:path w="14" h="13">
                <a:moveTo>
                  <a:pt x="14" y="6"/>
                </a:moveTo>
                <a:lnTo>
                  <a:pt x="14" y="13"/>
                </a:lnTo>
                <a:lnTo>
                  <a:pt x="7" y="13"/>
                </a:lnTo>
                <a:lnTo>
                  <a:pt x="7" y="0"/>
                </a:lnTo>
                <a:lnTo>
                  <a:pt x="0" y="6"/>
                </a:lnTo>
                <a:lnTo>
                  <a:pt x="1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05" name="Rectangle 55"/>
          <p:cNvSpPr>
            <a:spLocks noChangeArrowheads="1"/>
          </p:cNvSpPr>
          <p:nvPr/>
        </p:nvSpPr>
        <p:spPr bwMode="auto">
          <a:xfrm>
            <a:off x="2761765" y="1038491"/>
            <a:ext cx="19829"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6" name="Freeform 56"/>
          <p:cNvSpPr>
            <a:spLocks/>
          </p:cNvSpPr>
          <p:nvPr/>
        </p:nvSpPr>
        <p:spPr bwMode="auto">
          <a:xfrm>
            <a:off x="2761765" y="1631157"/>
            <a:ext cx="19829" cy="19655"/>
          </a:xfrm>
          <a:custGeom>
            <a:avLst/>
            <a:gdLst>
              <a:gd name="T0" fmla="*/ 6 w 13"/>
              <a:gd name="T1" fmla="*/ 13 h 13"/>
              <a:gd name="T2" fmla="*/ 0 w 13"/>
              <a:gd name="T3" fmla="*/ 13 h 13"/>
              <a:gd name="T4" fmla="*/ 0 w 13"/>
              <a:gd name="T5" fmla="*/ 6 h 13"/>
              <a:gd name="T6" fmla="*/ 13 w 13"/>
              <a:gd name="T7" fmla="*/ 6 h 13"/>
              <a:gd name="T8" fmla="*/ 6 w 13"/>
              <a:gd name="T9" fmla="*/ 0 h 13"/>
              <a:gd name="T10" fmla="*/ 6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6" y="13"/>
                </a:moveTo>
                <a:lnTo>
                  <a:pt x="0" y="13"/>
                </a:lnTo>
                <a:lnTo>
                  <a:pt x="0" y="6"/>
                </a:lnTo>
                <a:lnTo>
                  <a:pt x="13" y="6"/>
                </a:lnTo>
                <a:lnTo>
                  <a:pt x="6" y="0"/>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7" name="Freeform 57"/>
          <p:cNvSpPr>
            <a:spLocks/>
          </p:cNvSpPr>
          <p:nvPr/>
        </p:nvSpPr>
        <p:spPr bwMode="auto">
          <a:xfrm>
            <a:off x="2761765" y="1029419"/>
            <a:ext cx="19829" cy="19655"/>
          </a:xfrm>
          <a:custGeom>
            <a:avLst/>
            <a:gdLst>
              <a:gd name="T0" fmla="*/ 0 w 13"/>
              <a:gd name="T1" fmla="*/ 6 h 13"/>
              <a:gd name="T2" fmla="*/ 0 w 13"/>
              <a:gd name="T3" fmla="*/ 0 h 13"/>
              <a:gd name="T4" fmla="*/ 6 w 13"/>
              <a:gd name="T5" fmla="*/ 0 h 13"/>
              <a:gd name="T6" fmla="*/ 6 w 13"/>
              <a:gd name="T7" fmla="*/ 13 h 13"/>
              <a:gd name="T8" fmla="*/ 13 w 13"/>
              <a:gd name="T9" fmla="*/ 6 h 13"/>
              <a:gd name="T10" fmla="*/ 0 w 13"/>
              <a:gd name="T11" fmla="*/ 6 h 13"/>
            </a:gdLst>
            <a:ahLst/>
            <a:cxnLst>
              <a:cxn ang="0">
                <a:pos x="T0" y="T1"/>
              </a:cxn>
              <a:cxn ang="0">
                <a:pos x="T2" y="T3"/>
              </a:cxn>
              <a:cxn ang="0">
                <a:pos x="T4" y="T5"/>
              </a:cxn>
              <a:cxn ang="0">
                <a:pos x="T6" y="T7"/>
              </a:cxn>
              <a:cxn ang="0">
                <a:pos x="T8" y="T9"/>
              </a:cxn>
              <a:cxn ang="0">
                <a:pos x="T10" y="T11"/>
              </a:cxn>
            </a:cxnLst>
            <a:rect l="0" t="0" r="r" b="b"/>
            <a:pathLst>
              <a:path w="13" h="13">
                <a:moveTo>
                  <a:pt x="0" y="6"/>
                </a:moveTo>
                <a:lnTo>
                  <a:pt x="0" y="0"/>
                </a:lnTo>
                <a:lnTo>
                  <a:pt x="6" y="0"/>
                </a:lnTo>
                <a:lnTo>
                  <a:pt x="6" y="13"/>
                </a:lnTo>
                <a:lnTo>
                  <a:pt x="13"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8" name="Rectangle 58"/>
          <p:cNvSpPr>
            <a:spLocks noChangeArrowheads="1"/>
          </p:cNvSpPr>
          <p:nvPr/>
        </p:nvSpPr>
        <p:spPr bwMode="auto">
          <a:xfrm>
            <a:off x="3269667" y="1067217"/>
            <a:ext cx="17865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09" name="Rectangle 59"/>
          <p:cNvSpPr>
            <a:spLocks noChangeArrowheads="1"/>
          </p:cNvSpPr>
          <p:nvPr/>
        </p:nvSpPr>
        <p:spPr bwMode="auto">
          <a:xfrm>
            <a:off x="3446594" y="1067217"/>
            <a:ext cx="17865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0" name="Rectangle 60"/>
          <p:cNvSpPr>
            <a:spLocks noChangeArrowheads="1"/>
          </p:cNvSpPr>
          <p:nvPr/>
        </p:nvSpPr>
        <p:spPr bwMode="auto">
          <a:xfrm>
            <a:off x="3609794" y="1067217"/>
            <a:ext cx="23256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1" name="Rectangle 61"/>
          <p:cNvSpPr>
            <a:spLocks noChangeArrowheads="1"/>
          </p:cNvSpPr>
          <p:nvPr/>
        </p:nvSpPr>
        <p:spPr bwMode="auto">
          <a:xfrm>
            <a:off x="3824851" y="1071753"/>
            <a:ext cx="112430" cy="26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panose="020F0502020204030204" pitchFamily="34"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2" name="Rectangle 62"/>
          <p:cNvSpPr>
            <a:spLocks noChangeArrowheads="1"/>
          </p:cNvSpPr>
          <p:nvPr/>
        </p:nvSpPr>
        <p:spPr bwMode="auto">
          <a:xfrm>
            <a:off x="3936194" y="1067217"/>
            <a:ext cx="61605"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3" name="Rectangle 63"/>
          <p:cNvSpPr>
            <a:spLocks noChangeArrowheads="1"/>
          </p:cNvSpPr>
          <p:nvPr/>
        </p:nvSpPr>
        <p:spPr bwMode="auto">
          <a:xfrm>
            <a:off x="3998728" y="1067217"/>
            <a:ext cx="17865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4" name="Rectangle 64"/>
          <p:cNvSpPr>
            <a:spLocks noChangeArrowheads="1"/>
          </p:cNvSpPr>
          <p:nvPr/>
        </p:nvSpPr>
        <p:spPr bwMode="auto">
          <a:xfrm>
            <a:off x="4161928" y="1067217"/>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5" name="Rectangle 65"/>
          <p:cNvSpPr>
            <a:spLocks noChangeArrowheads="1"/>
          </p:cNvSpPr>
          <p:nvPr/>
        </p:nvSpPr>
        <p:spPr bwMode="auto">
          <a:xfrm>
            <a:off x="4282421" y="1067217"/>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6" name="Rectangle 66"/>
          <p:cNvSpPr>
            <a:spLocks noChangeArrowheads="1"/>
          </p:cNvSpPr>
          <p:nvPr/>
        </p:nvSpPr>
        <p:spPr bwMode="auto">
          <a:xfrm>
            <a:off x="4363259" y="1067217"/>
            <a:ext cx="8162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7" name="Rectangle 67"/>
          <p:cNvSpPr>
            <a:spLocks noChangeArrowheads="1"/>
          </p:cNvSpPr>
          <p:nvPr/>
        </p:nvSpPr>
        <p:spPr bwMode="auto">
          <a:xfrm>
            <a:off x="4430369" y="1067217"/>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8" name="Rectangle 68"/>
          <p:cNvSpPr>
            <a:spLocks noChangeArrowheads="1"/>
          </p:cNvSpPr>
          <p:nvPr/>
        </p:nvSpPr>
        <p:spPr bwMode="auto">
          <a:xfrm>
            <a:off x="4538660" y="1067217"/>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9" name="Rectangle 69"/>
          <p:cNvSpPr>
            <a:spLocks noChangeArrowheads="1"/>
          </p:cNvSpPr>
          <p:nvPr/>
        </p:nvSpPr>
        <p:spPr bwMode="auto">
          <a:xfrm>
            <a:off x="4660679" y="1056633"/>
            <a:ext cx="106270" cy="19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0" name="Rectangle 70"/>
          <p:cNvSpPr>
            <a:spLocks noChangeArrowheads="1"/>
          </p:cNvSpPr>
          <p:nvPr/>
        </p:nvSpPr>
        <p:spPr bwMode="auto">
          <a:xfrm>
            <a:off x="4758294" y="1056633"/>
            <a:ext cx="150932" cy="19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1" name="Rectangle 71"/>
          <p:cNvSpPr>
            <a:spLocks noChangeArrowheads="1"/>
          </p:cNvSpPr>
          <p:nvPr/>
        </p:nvSpPr>
        <p:spPr bwMode="auto">
          <a:xfrm>
            <a:off x="4903191" y="1067217"/>
            <a:ext cx="8162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2" name="Rectangle 72"/>
          <p:cNvSpPr>
            <a:spLocks noChangeArrowheads="1"/>
          </p:cNvSpPr>
          <p:nvPr/>
        </p:nvSpPr>
        <p:spPr bwMode="auto">
          <a:xfrm>
            <a:off x="4984028" y="1067217"/>
            <a:ext cx="23256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3" name="Rectangle 73"/>
          <p:cNvSpPr>
            <a:spLocks noChangeArrowheads="1"/>
          </p:cNvSpPr>
          <p:nvPr/>
        </p:nvSpPr>
        <p:spPr bwMode="auto">
          <a:xfrm>
            <a:off x="3768418" y="1307610"/>
            <a:ext cx="13707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4" name="Rectangle 74"/>
          <p:cNvSpPr>
            <a:spLocks noChangeArrowheads="1"/>
          </p:cNvSpPr>
          <p:nvPr/>
        </p:nvSpPr>
        <p:spPr bwMode="auto">
          <a:xfrm>
            <a:off x="3890437" y="1307610"/>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5" name="Rectangle 75"/>
          <p:cNvSpPr>
            <a:spLocks noChangeArrowheads="1"/>
          </p:cNvSpPr>
          <p:nvPr/>
        </p:nvSpPr>
        <p:spPr bwMode="auto">
          <a:xfrm>
            <a:off x="3971274" y="1307610"/>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6" name="Rectangle 76"/>
          <p:cNvSpPr>
            <a:spLocks noChangeArrowheads="1"/>
          </p:cNvSpPr>
          <p:nvPr/>
        </p:nvSpPr>
        <p:spPr bwMode="auto">
          <a:xfrm>
            <a:off x="4093292" y="1307610"/>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7" name="Rectangle 77"/>
          <p:cNvSpPr>
            <a:spLocks noChangeArrowheads="1"/>
          </p:cNvSpPr>
          <p:nvPr/>
        </p:nvSpPr>
        <p:spPr bwMode="auto">
          <a:xfrm>
            <a:off x="4201584" y="1307610"/>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8" name="Rectangle 78"/>
          <p:cNvSpPr>
            <a:spLocks noChangeArrowheads="1"/>
          </p:cNvSpPr>
          <p:nvPr/>
        </p:nvSpPr>
        <p:spPr bwMode="auto">
          <a:xfrm>
            <a:off x="4308350" y="1307610"/>
            <a:ext cx="9548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9" name="Rectangle 79"/>
          <p:cNvSpPr>
            <a:spLocks noChangeArrowheads="1"/>
          </p:cNvSpPr>
          <p:nvPr/>
        </p:nvSpPr>
        <p:spPr bwMode="auto">
          <a:xfrm>
            <a:off x="4404440" y="1307610"/>
            <a:ext cx="9548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30" name="Rectangle 80"/>
          <p:cNvSpPr>
            <a:spLocks noChangeArrowheads="1"/>
          </p:cNvSpPr>
          <p:nvPr/>
        </p:nvSpPr>
        <p:spPr bwMode="auto">
          <a:xfrm>
            <a:off x="4497479" y="1307610"/>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31" name="Rectangle 81"/>
          <p:cNvSpPr>
            <a:spLocks noChangeArrowheads="1"/>
          </p:cNvSpPr>
          <p:nvPr/>
        </p:nvSpPr>
        <p:spPr bwMode="auto">
          <a:xfrm>
            <a:off x="4619498" y="1307610"/>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232" name="Rectangle 82"/>
          <p:cNvSpPr>
            <a:spLocks noChangeArrowheads="1"/>
          </p:cNvSpPr>
          <p:nvPr/>
        </p:nvSpPr>
        <p:spPr bwMode="auto">
          <a:xfrm>
            <a:off x="5566667" y="3274598"/>
            <a:ext cx="1458122" cy="6017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3" name="Rectangle 83"/>
          <p:cNvSpPr>
            <a:spLocks noChangeArrowheads="1"/>
          </p:cNvSpPr>
          <p:nvPr/>
        </p:nvSpPr>
        <p:spPr bwMode="auto">
          <a:xfrm>
            <a:off x="5566667" y="3264014"/>
            <a:ext cx="1458122" cy="21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4" name="Rectangle 84"/>
          <p:cNvSpPr>
            <a:spLocks noChangeArrowheads="1"/>
          </p:cNvSpPr>
          <p:nvPr/>
        </p:nvSpPr>
        <p:spPr bwMode="auto">
          <a:xfrm>
            <a:off x="7014113" y="3274598"/>
            <a:ext cx="21353"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5" name="Freeform 85"/>
          <p:cNvSpPr>
            <a:spLocks/>
          </p:cNvSpPr>
          <p:nvPr/>
        </p:nvSpPr>
        <p:spPr bwMode="auto">
          <a:xfrm>
            <a:off x="7014113" y="3264014"/>
            <a:ext cx="21353" cy="21167"/>
          </a:xfrm>
          <a:custGeom>
            <a:avLst/>
            <a:gdLst>
              <a:gd name="T0" fmla="*/ 7 w 14"/>
              <a:gd name="T1" fmla="*/ 0 h 14"/>
              <a:gd name="T2" fmla="*/ 14 w 14"/>
              <a:gd name="T3" fmla="*/ 0 h 14"/>
              <a:gd name="T4" fmla="*/ 14 w 14"/>
              <a:gd name="T5" fmla="*/ 7 h 14"/>
              <a:gd name="T6" fmla="*/ 0 w 14"/>
              <a:gd name="T7" fmla="*/ 7 h 14"/>
              <a:gd name="T8" fmla="*/ 7 w 14"/>
              <a:gd name="T9" fmla="*/ 14 h 14"/>
              <a:gd name="T10" fmla="*/ 7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7" y="0"/>
                </a:moveTo>
                <a:lnTo>
                  <a:pt x="14" y="0"/>
                </a:lnTo>
                <a:lnTo>
                  <a:pt x="14" y="7"/>
                </a:lnTo>
                <a:lnTo>
                  <a:pt x="0" y="7"/>
                </a:lnTo>
                <a:lnTo>
                  <a:pt x="7" y="14"/>
                </a:lnTo>
                <a:lnTo>
                  <a:pt x="7" y="0"/>
                </a:lnTo>
                <a:close/>
              </a:path>
            </a:pathLst>
          </a:custGeom>
          <a:solidFill>
            <a:srgbClr val="FF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6" name="Rectangle 86"/>
          <p:cNvSpPr>
            <a:spLocks noChangeArrowheads="1"/>
          </p:cNvSpPr>
          <p:nvPr/>
        </p:nvSpPr>
        <p:spPr bwMode="auto">
          <a:xfrm>
            <a:off x="5566667" y="3865753"/>
            <a:ext cx="1458122" cy="21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7" name="Freeform 87"/>
          <p:cNvSpPr>
            <a:spLocks/>
          </p:cNvSpPr>
          <p:nvPr/>
        </p:nvSpPr>
        <p:spPr bwMode="auto">
          <a:xfrm>
            <a:off x="7014113" y="3865753"/>
            <a:ext cx="21353" cy="21167"/>
          </a:xfrm>
          <a:custGeom>
            <a:avLst/>
            <a:gdLst>
              <a:gd name="T0" fmla="*/ 14 w 14"/>
              <a:gd name="T1" fmla="*/ 7 h 14"/>
              <a:gd name="T2" fmla="*/ 14 w 14"/>
              <a:gd name="T3" fmla="*/ 14 h 14"/>
              <a:gd name="T4" fmla="*/ 7 w 14"/>
              <a:gd name="T5" fmla="*/ 14 h 14"/>
              <a:gd name="T6" fmla="*/ 7 w 14"/>
              <a:gd name="T7" fmla="*/ 0 h 14"/>
              <a:gd name="T8" fmla="*/ 0 w 14"/>
              <a:gd name="T9" fmla="*/ 7 h 14"/>
              <a:gd name="T10" fmla="*/ 14 w 14"/>
              <a:gd name="T11" fmla="*/ 7 h 14"/>
            </a:gdLst>
            <a:ahLst/>
            <a:cxnLst>
              <a:cxn ang="0">
                <a:pos x="T0" y="T1"/>
              </a:cxn>
              <a:cxn ang="0">
                <a:pos x="T2" y="T3"/>
              </a:cxn>
              <a:cxn ang="0">
                <a:pos x="T4" y="T5"/>
              </a:cxn>
              <a:cxn ang="0">
                <a:pos x="T6" y="T7"/>
              </a:cxn>
              <a:cxn ang="0">
                <a:pos x="T8" y="T9"/>
              </a:cxn>
              <a:cxn ang="0">
                <a:pos x="T10" y="T11"/>
              </a:cxn>
            </a:cxnLst>
            <a:rect l="0" t="0" r="r" b="b"/>
            <a:pathLst>
              <a:path w="14" h="14">
                <a:moveTo>
                  <a:pt x="14" y="7"/>
                </a:moveTo>
                <a:lnTo>
                  <a:pt x="14" y="14"/>
                </a:lnTo>
                <a:lnTo>
                  <a:pt x="7" y="14"/>
                </a:lnTo>
                <a:lnTo>
                  <a:pt x="7" y="0"/>
                </a:lnTo>
                <a:lnTo>
                  <a:pt x="0" y="7"/>
                </a:lnTo>
                <a:lnTo>
                  <a:pt x="1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8" name="Rectangle 88"/>
          <p:cNvSpPr>
            <a:spLocks noChangeArrowheads="1"/>
          </p:cNvSpPr>
          <p:nvPr/>
        </p:nvSpPr>
        <p:spPr bwMode="auto">
          <a:xfrm>
            <a:off x="5555990" y="3274598"/>
            <a:ext cx="19829"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239" name="Freeform 89"/>
          <p:cNvSpPr>
            <a:spLocks/>
          </p:cNvSpPr>
          <p:nvPr/>
        </p:nvSpPr>
        <p:spPr bwMode="auto">
          <a:xfrm>
            <a:off x="5555990" y="3865753"/>
            <a:ext cx="19829" cy="21167"/>
          </a:xfrm>
          <a:custGeom>
            <a:avLst/>
            <a:gdLst>
              <a:gd name="T0" fmla="*/ 7 w 13"/>
              <a:gd name="T1" fmla="*/ 14 h 14"/>
              <a:gd name="T2" fmla="*/ 0 w 13"/>
              <a:gd name="T3" fmla="*/ 14 h 14"/>
              <a:gd name="T4" fmla="*/ 0 w 13"/>
              <a:gd name="T5" fmla="*/ 7 h 14"/>
              <a:gd name="T6" fmla="*/ 13 w 13"/>
              <a:gd name="T7" fmla="*/ 7 h 14"/>
              <a:gd name="T8" fmla="*/ 7 w 13"/>
              <a:gd name="T9" fmla="*/ 0 h 14"/>
              <a:gd name="T10" fmla="*/ 7 w 13"/>
              <a:gd name="T11" fmla="*/ 14 h 14"/>
            </a:gdLst>
            <a:ahLst/>
            <a:cxnLst>
              <a:cxn ang="0">
                <a:pos x="T0" y="T1"/>
              </a:cxn>
              <a:cxn ang="0">
                <a:pos x="T2" y="T3"/>
              </a:cxn>
              <a:cxn ang="0">
                <a:pos x="T4" y="T5"/>
              </a:cxn>
              <a:cxn ang="0">
                <a:pos x="T6" y="T7"/>
              </a:cxn>
              <a:cxn ang="0">
                <a:pos x="T8" y="T9"/>
              </a:cxn>
              <a:cxn ang="0">
                <a:pos x="T10" y="T11"/>
              </a:cxn>
            </a:cxnLst>
            <a:rect l="0" t="0" r="r" b="b"/>
            <a:pathLst>
              <a:path w="13" h="14">
                <a:moveTo>
                  <a:pt x="7" y="14"/>
                </a:moveTo>
                <a:lnTo>
                  <a:pt x="0" y="14"/>
                </a:lnTo>
                <a:lnTo>
                  <a:pt x="0" y="7"/>
                </a:lnTo>
                <a:lnTo>
                  <a:pt x="13" y="7"/>
                </a:lnTo>
                <a:lnTo>
                  <a:pt x="7" y="0"/>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240" name="Freeform 90"/>
          <p:cNvSpPr>
            <a:spLocks/>
          </p:cNvSpPr>
          <p:nvPr/>
        </p:nvSpPr>
        <p:spPr bwMode="auto">
          <a:xfrm>
            <a:off x="5555990" y="3264014"/>
            <a:ext cx="19829" cy="21167"/>
          </a:xfrm>
          <a:custGeom>
            <a:avLst/>
            <a:gdLst>
              <a:gd name="T0" fmla="*/ 0 w 13"/>
              <a:gd name="T1" fmla="*/ 7 h 14"/>
              <a:gd name="T2" fmla="*/ 0 w 13"/>
              <a:gd name="T3" fmla="*/ 0 h 14"/>
              <a:gd name="T4" fmla="*/ 7 w 13"/>
              <a:gd name="T5" fmla="*/ 0 h 14"/>
              <a:gd name="T6" fmla="*/ 7 w 13"/>
              <a:gd name="T7" fmla="*/ 14 h 14"/>
              <a:gd name="T8" fmla="*/ 13 w 13"/>
              <a:gd name="T9" fmla="*/ 7 h 14"/>
              <a:gd name="T10" fmla="*/ 0 w 13"/>
              <a:gd name="T11" fmla="*/ 7 h 14"/>
            </a:gdLst>
            <a:ahLst/>
            <a:cxnLst>
              <a:cxn ang="0">
                <a:pos x="T0" y="T1"/>
              </a:cxn>
              <a:cxn ang="0">
                <a:pos x="T2" y="T3"/>
              </a:cxn>
              <a:cxn ang="0">
                <a:pos x="T4" y="T5"/>
              </a:cxn>
              <a:cxn ang="0">
                <a:pos x="T6" y="T7"/>
              </a:cxn>
              <a:cxn ang="0">
                <a:pos x="T8" y="T9"/>
              </a:cxn>
              <a:cxn ang="0">
                <a:pos x="T10" y="T11"/>
              </a:cxn>
            </a:cxnLst>
            <a:rect l="0" t="0" r="r" b="b"/>
            <a:pathLst>
              <a:path w="13" h="14">
                <a:moveTo>
                  <a:pt x="0" y="7"/>
                </a:moveTo>
                <a:lnTo>
                  <a:pt x="0" y="0"/>
                </a:lnTo>
                <a:lnTo>
                  <a:pt x="7" y="0"/>
                </a:lnTo>
                <a:lnTo>
                  <a:pt x="7" y="14"/>
                </a:lnTo>
                <a:lnTo>
                  <a:pt x="13"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241" name="Rectangle 91"/>
          <p:cNvSpPr>
            <a:spLocks noChangeArrowheads="1"/>
          </p:cNvSpPr>
          <p:nvPr/>
        </p:nvSpPr>
        <p:spPr bwMode="auto">
          <a:xfrm>
            <a:off x="6031863" y="3312395"/>
            <a:ext cx="276068"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2" name="Rectangle 92"/>
          <p:cNvSpPr>
            <a:spLocks noChangeArrowheads="1"/>
          </p:cNvSpPr>
          <p:nvPr/>
        </p:nvSpPr>
        <p:spPr bwMode="auto">
          <a:xfrm>
            <a:off x="6207264" y="3312395"/>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3" name="Rectangle 93"/>
          <p:cNvSpPr>
            <a:spLocks noChangeArrowheads="1"/>
          </p:cNvSpPr>
          <p:nvPr/>
        </p:nvSpPr>
        <p:spPr bwMode="auto">
          <a:xfrm>
            <a:off x="6315556" y="3312395"/>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4" name="Rectangle 94"/>
          <p:cNvSpPr>
            <a:spLocks noChangeArrowheads="1"/>
          </p:cNvSpPr>
          <p:nvPr/>
        </p:nvSpPr>
        <p:spPr bwMode="auto">
          <a:xfrm>
            <a:off x="6381141" y="3312395"/>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5" name="Rectangle 95"/>
          <p:cNvSpPr>
            <a:spLocks noChangeArrowheads="1"/>
          </p:cNvSpPr>
          <p:nvPr/>
        </p:nvSpPr>
        <p:spPr bwMode="auto">
          <a:xfrm>
            <a:off x="5984580" y="3552789"/>
            <a:ext cx="26386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6" name="Rectangle 96"/>
          <p:cNvSpPr>
            <a:spLocks noChangeArrowheads="1"/>
          </p:cNvSpPr>
          <p:nvPr/>
        </p:nvSpPr>
        <p:spPr bwMode="auto">
          <a:xfrm>
            <a:off x="6146255" y="3552789"/>
            <a:ext cx="276068"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7" name="Rectangle 97"/>
          <p:cNvSpPr>
            <a:spLocks noChangeArrowheads="1"/>
          </p:cNvSpPr>
          <p:nvPr/>
        </p:nvSpPr>
        <p:spPr bwMode="auto">
          <a:xfrm>
            <a:off x="6320131" y="3552789"/>
            <a:ext cx="31572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M</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8" name="Rectangle 98"/>
          <p:cNvSpPr>
            <a:spLocks noChangeArrowheads="1"/>
          </p:cNvSpPr>
          <p:nvPr/>
        </p:nvSpPr>
        <p:spPr bwMode="auto">
          <a:xfrm>
            <a:off x="2973772" y="3041765"/>
            <a:ext cx="17692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9" name="Rectangle 99"/>
          <p:cNvSpPr>
            <a:spLocks noChangeArrowheads="1"/>
          </p:cNvSpPr>
          <p:nvPr/>
        </p:nvSpPr>
        <p:spPr bwMode="auto">
          <a:xfrm>
            <a:off x="3054610" y="304176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0" name="Rectangle 100"/>
          <p:cNvSpPr>
            <a:spLocks noChangeArrowheads="1"/>
          </p:cNvSpPr>
          <p:nvPr/>
        </p:nvSpPr>
        <p:spPr bwMode="auto">
          <a:xfrm>
            <a:off x="3176628" y="3041765"/>
            <a:ext cx="19523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1" name="Rectangle 101"/>
          <p:cNvSpPr>
            <a:spLocks noChangeArrowheads="1"/>
          </p:cNvSpPr>
          <p:nvPr/>
        </p:nvSpPr>
        <p:spPr bwMode="auto">
          <a:xfrm>
            <a:off x="3269667" y="3041765"/>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2" name="Rectangle 102"/>
          <p:cNvSpPr>
            <a:spLocks noChangeArrowheads="1"/>
          </p:cNvSpPr>
          <p:nvPr/>
        </p:nvSpPr>
        <p:spPr bwMode="auto">
          <a:xfrm>
            <a:off x="3338303" y="3041765"/>
            <a:ext cx="17997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3" name="Rectangle 103"/>
          <p:cNvSpPr>
            <a:spLocks noChangeArrowheads="1"/>
          </p:cNvSpPr>
          <p:nvPr/>
        </p:nvSpPr>
        <p:spPr bwMode="auto">
          <a:xfrm>
            <a:off x="3419140" y="304176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4" name="Rectangle 104"/>
          <p:cNvSpPr>
            <a:spLocks noChangeArrowheads="1"/>
          </p:cNvSpPr>
          <p:nvPr/>
        </p:nvSpPr>
        <p:spPr bwMode="auto">
          <a:xfrm>
            <a:off x="3541158" y="3041765"/>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c</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255" name="Rectangle 105"/>
          <p:cNvSpPr>
            <a:spLocks noChangeArrowheads="1"/>
          </p:cNvSpPr>
          <p:nvPr/>
        </p:nvSpPr>
        <p:spPr bwMode="auto">
          <a:xfrm>
            <a:off x="3647924" y="3041765"/>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6" name="Rectangle 106"/>
          <p:cNvSpPr>
            <a:spLocks noChangeArrowheads="1"/>
          </p:cNvSpPr>
          <p:nvPr/>
        </p:nvSpPr>
        <p:spPr bwMode="auto">
          <a:xfrm>
            <a:off x="3715035" y="3041765"/>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7" name="Rectangle 107"/>
          <p:cNvSpPr>
            <a:spLocks noChangeArrowheads="1"/>
          </p:cNvSpPr>
          <p:nvPr/>
        </p:nvSpPr>
        <p:spPr bwMode="auto">
          <a:xfrm>
            <a:off x="3782145" y="304176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8" name="Rectangle 108"/>
          <p:cNvSpPr>
            <a:spLocks noChangeArrowheads="1"/>
          </p:cNvSpPr>
          <p:nvPr/>
        </p:nvSpPr>
        <p:spPr bwMode="auto">
          <a:xfrm>
            <a:off x="3902639" y="304176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9" name="Rectangle 109"/>
          <p:cNvSpPr>
            <a:spLocks noChangeArrowheads="1"/>
          </p:cNvSpPr>
          <p:nvPr/>
        </p:nvSpPr>
        <p:spPr bwMode="auto">
          <a:xfrm>
            <a:off x="4024657" y="3041765"/>
            <a:ext cx="19523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0" name="Rectangle 110"/>
          <p:cNvSpPr>
            <a:spLocks noChangeArrowheads="1"/>
          </p:cNvSpPr>
          <p:nvPr/>
        </p:nvSpPr>
        <p:spPr bwMode="auto">
          <a:xfrm>
            <a:off x="2976822" y="3282157"/>
            <a:ext cx="230311"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1" name="Rectangle 111"/>
          <p:cNvSpPr>
            <a:spLocks noChangeArrowheads="1"/>
          </p:cNvSpPr>
          <p:nvPr/>
        </p:nvSpPr>
        <p:spPr bwMode="auto">
          <a:xfrm>
            <a:off x="3111043" y="3282157"/>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l</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2" name="Rectangle 112"/>
          <p:cNvSpPr>
            <a:spLocks noChangeArrowheads="1"/>
          </p:cNvSpPr>
          <p:nvPr/>
        </p:nvSpPr>
        <p:spPr bwMode="auto">
          <a:xfrm>
            <a:off x="3179679" y="3282157"/>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3" name="Rectangle 113"/>
          <p:cNvSpPr>
            <a:spLocks noChangeArrowheads="1"/>
          </p:cNvSpPr>
          <p:nvPr/>
        </p:nvSpPr>
        <p:spPr bwMode="auto">
          <a:xfrm>
            <a:off x="3284919" y="3282157"/>
            <a:ext cx="19523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4" name="Rectangle 114"/>
          <p:cNvSpPr>
            <a:spLocks noChangeArrowheads="1"/>
          </p:cNvSpPr>
          <p:nvPr/>
        </p:nvSpPr>
        <p:spPr bwMode="auto">
          <a:xfrm>
            <a:off x="3381009" y="3282157"/>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h</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5" name="Rectangle 115"/>
          <p:cNvSpPr>
            <a:spLocks noChangeArrowheads="1"/>
          </p:cNvSpPr>
          <p:nvPr/>
        </p:nvSpPr>
        <p:spPr bwMode="auto">
          <a:xfrm>
            <a:off x="3503028" y="3282157"/>
            <a:ext cx="16015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6" name="Rectangle 116"/>
          <p:cNvSpPr>
            <a:spLocks noChangeArrowheads="1"/>
          </p:cNvSpPr>
          <p:nvPr/>
        </p:nvSpPr>
        <p:spPr bwMode="auto">
          <a:xfrm>
            <a:off x="3564037" y="3282157"/>
            <a:ext cx="26386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7" name="Rectangle 117"/>
          <p:cNvSpPr>
            <a:spLocks noChangeArrowheads="1"/>
          </p:cNvSpPr>
          <p:nvPr/>
        </p:nvSpPr>
        <p:spPr bwMode="auto">
          <a:xfrm>
            <a:off x="3725712" y="3282157"/>
            <a:ext cx="276068"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8" name="Rectangle 118"/>
          <p:cNvSpPr>
            <a:spLocks noChangeArrowheads="1"/>
          </p:cNvSpPr>
          <p:nvPr/>
        </p:nvSpPr>
        <p:spPr bwMode="auto">
          <a:xfrm>
            <a:off x="3901113" y="3282157"/>
            <a:ext cx="31572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M</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9" name="Rectangle 119"/>
          <p:cNvSpPr>
            <a:spLocks noChangeArrowheads="1"/>
          </p:cNvSpPr>
          <p:nvPr/>
        </p:nvSpPr>
        <p:spPr bwMode="auto">
          <a:xfrm>
            <a:off x="6001358" y="958360"/>
            <a:ext cx="21353" cy="2186214"/>
          </a:xfrm>
          <a:prstGeom prst="rect">
            <a:avLst/>
          </a:prstGeom>
          <a:solidFill>
            <a:srgbClr val="000000"/>
          </a:solidFill>
          <a:ln w="28575">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0" name="Freeform 120"/>
          <p:cNvSpPr>
            <a:spLocks/>
          </p:cNvSpPr>
          <p:nvPr/>
        </p:nvSpPr>
        <p:spPr bwMode="auto">
          <a:xfrm>
            <a:off x="5961702" y="858574"/>
            <a:ext cx="100665" cy="133048"/>
          </a:xfrm>
          <a:custGeom>
            <a:avLst/>
            <a:gdLst>
              <a:gd name="T0" fmla="*/ 33 w 66"/>
              <a:gd name="T1" fmla="*/ 66 h 88"/>
              <a:gd name="T2" fmla="*/ 0 w 66"/>
              <a:gd name="T3" fmla="*/ 88 h 88"/>
              <a:gd name="T4" fmla="*/ 33 w 66"/>
              <a:gd name="T5" fmla="*/ 0 h 88"/>
              <a:gd name="T6" fmla="*/ 66 w 66"/>
              <a:gd name="T7" fmla="*/ 88 h 88"/>
              <a:gd name="T8" fmla="*/ 33 w 66"/>
              <a:gd name="T9" fmla="*/ 66 h 88"/>
            </a:gdLst>
            <a:ahLst/>
            <a:cxnLst>
              <a:cxn ang="0">
                <a:pos x="T0" y="T1"/>
              </a:cxn>
              <a:cxn ang="0">
                <a:pos x="T2" y="T3"/>
              </a:cxn>
              <a:cxn ang="0">
                <a:pos x="T4" y="T5"/>
              </a:cxn>
              <a:cxn ang="0">
                <a:pos x="T6" y="T7"/>
              </a:cxn>
              <a:cxn ang="0">
                <a:pos x="T8" y="T9"/>
              </a:cxn>
            </a:cxnLst>
            <a:rect l="0" t="0" r="r" b="b"/>
            <a:pathLst>
              <a:path w="66" h="88">
                <a:moveTo>
                  <a:pt x="33" y="66"/>
                </a:moveTo>
                <a:lnTo>
                  <a:pt x="0" y="88"/>
                </a:lnTo>
                <a:lnTo>
                  <a:pt x="33" y="0"/>
                </a:lnTo>
                <a:lnTo>
                  <a:pt x="66" y="88"/>
                </a:lnTo>
                <a:lnTo>
                  <a:pt x="33" y="66"/>
                </a:lnTo>
                <a:close/>
              </a:path>
            </a:pathLst>
          </a:cu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Arial"/>
              <a:ea typeface="+mn-ea"/>
              <a:cs typeface="Arial"/>
            </a:endParaRPr>
          </a:p>
        </p:txBody>
      </p:sp>
      <p:sp>
        <p:nvSpPr>
          <p:cNvPr id="271" name="Freeform 121"/>
          <p:cNvSpPr>
            <a:spLocks/>
          </p:cNvSpPr>
          <p:nvPr/>
        </p:nvSpPr>
        <p:spPr bwMode="auto">
          <a:xfrm>
            <a:off x="5961702" y="3111313"/>
            <a:ext cx="100665" cy="133048"/>
          </a:xfrm>
          <a:custGeom>
            <a:avLst/>
            <a:gdLst>
              <a:gd name="T0" fmla="*/ 33 w 66"/>
              <a:gd name="T1" fmla="*/ 22 h 88"/>
              <a:gd name="T2" fmla="*/ 66 w 66"/>
              <a:gd name="T3" fmla="*/ 0 h 88"/>
              <a:gd name="T4" fmla="*/ 33 w 66"/>
              <a:gd name="T5" fmla="*/ 88 h 88"/>
              <a:gd name="T6" fmla="*/ 0 w 66"/>
              <a:gd name="T7" fmla="*/ 0 h 88"/>
              <a:gd name="T8" fmla="*/ 33 w 66"/>
              <a:gd name="T9" fmla="*/ 22 h 88"/>
            </a:gdLst>
            <a:ahLst/>
            <a:cxnLst>
              <a:cxn ang="0">
                <a:pos x="T0" y="T1"/>
              </a:cxn>
              <a:cxn ang="0">
                <a:pos x="T2" y="T3"/>
              </a:cxn>
              <a:cxn ang="0">
                <a:pos x="T4" y="T5"/>
              </a:cxn>
              <a:cxn ang="0">
                <a:pos x="T6" y="T7"/>
              </a:cxn>
              <a:cxn ang="0">
                <a:pos x="T8" y="T9"/>
              </a:cxn>
            </a:cxnLst>
            <a:rect l="0" t="0" r="r" b="b"/>
            <a:pathLst>
              <a:path w="66" h="88">
                <a:moveTo>
                  <a:pt x="33" y="22"/>
                </a:moveTo>
                <a:lnTo>
                  <a:pt x="66" y="0"/>
                </a:lnTo>
                <a:lnTo>
                  <a:pt x="33" y="88"/>
                </a:lnTo>
                <a:lnTo>
                  <a:pt x="0" y="0"/>
                </a:lnTo>
                <a:lnTo>
                  <a:pt x="33" y="22"/>
                </a:lnTo>
                <a:close/>
              </a:path>
            </a:pathLst>
          </a:cu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2" name="Rectangle 122"/>
          <p:cNvSpPr>
            <a:spLocks noChangeArrowheads="1"/>
          </p:cNvSpPr>
          <p:nvPr/>
        </p:nvSpPr>
        <p:spPr bwMode="auto">
          <a:xfrm>
            <a:off x="6245396" y="958360"/>
            <a:ext cx="19829" cy="2186214"/>
          </a:xfrm>
          <a:prstGeom prst="rect">
            <a:avLst/>
          </a:prstGeom>
          <a:solidFill>
            <a:srgbClr val="000000"/>
          </a:solidFill>
          <a:ln w="28575">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3" name="Freeform 123"/>
          <p:cNvSpPr>
            <a:spLocks/>
          </p:cNvSpPr>
          <p:nvPr/>
        </p:nvSpPr>
        <p:spPr bwMode="auto">
          <a:xfrm>
            <a:off x="6204214" y="858574"/>
            <a:ext cx="100665" cy="133048"/>
          </a:xfrm>
          <a:custGeom>
            <a:avLst/>
            <a:gdLst>
              <a:gd name="T0" fmla="*/ 33 w 66"/>
              <a:gd name="T1" fmla="*/ 66 h 88"/>
              <a:gd name="T2" fmla="*/ 0 w 66"/>
              <a:gd name="T3" fmla="*/ 88 h 88"/>
              <a:gd name="T4" fmla="*/ 33 w 66"/>
              <a:gd name="T5" fmla="*/ 0 h 88"/>
              <a:gd name="T6" fmla="*/ 66 w 66"/>
              <a:gd name="T7" fmla="*/ 88 h 88"/>
              <a:gd name="T8" fmla="*/ 33 w 66"/>
              <a:gd name="T9" fmla="*/ 66 h 88"/>
            </a:gdLst>
            <a:ahLst/>
            <a:cxnLst>
              <a:cxn ang="0">
                <a:pos x="T0" y="T1"/>
              </a:cxn>
              <a:cxn ang="0">
                <a:pos x="T2" y="T3"/>
              </a:cxn>
              <a:cxn ang="0">
                <a:pos x="T4" y="T5"/>
              </a:cxn>
              <a:cxn ang="0">
                <a:pos x="T6" y="T7"/>
              </a:cxn>
              <a:cxn ang="0">
                <a:pos x="T8" y="T9"/>
              </a:cxn>
            </a:cxnLst>
            <a:rect l="0" t="0" r="r" b="b"/>
            <a:pathLst>
              <a:path w="66" h="88">
                <a:moveTo>
                  <a:pt x="33" y="66"/>
                </a:moveTo>
                <a:lnTo>
                  <a:pt x="0" y="88"/>
                </a:lnTo>
                <a:lnTo>
                  <a:pt x="33" y="0"/>
                </a:lnTo>
                <a:lnTo>
                  <a:pt x="66" y="88"/>
                </a:lnTo>
                <a:lnTo>
                  <a:pt x="33" y="66"/>
                </a:lnTo>
                <a:close/>
              </a:path>
            </a:pathLst>
          </a:cu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Arial"/>
              <a:ea typeface="+mn-ea"/>
              <a:cs typeface="Arial"/>
            </a:endParaRPr>
          </a:p>
        </p:txBody>
      </p:sp>
      <p:sp>
        <p:nvSpPr>
          <p:cNvPr id="274" name="Freeform 124"/>
          <p:cNvSpPr>
            <a:spLocks/>
          </p:cNvSpPr>
          <p:nvPr/>
        </p:nvSpPr>
        <p:spPr bwMode="auto">
          <a:xfrm>
            <a:off x="6204214" y="3111313"/>
            <a:ext cx="100665" cy="133048"/>
          </a:xfrm>
          <a:custGeom>
            <a:avLst/>
            <a:gdLst>
              <a:gd name="T0" fmla="*/ 33 w 66"/>
              <a:gd name="T1" fmla="*/ 22 h 88"/>
              <a:gd name="T2" fmla="*/ 66 w 66"/>
              <a:gd name="T3" fmla="*/ 0 h 88"/>
              <a:gd name="T4" fmla="*/ 33 w 66"/>
              <a:gd name="T5" fmla="*/ 88 h 88"/>
              <a:gd name="T6" fmla="*/ 0 w 66"/>
              <a:gd name="T7" fmla="*/ 0 h 88"/>
              <a:gd name="T8" fmla="*/ 33 w 66"/>
              <a:gd name="T9" fmla="*/ 22 h 88"/>
            </a:gdLst>
            <a:ahLst/>
            <a:cxnLst>
              <a:cxn ang="0">
                <a:pos x="T0" y="T1"/>
              </a:cxn>
              <a:cxn ang="0">
                <a:pos x="T2" y="T3"/>
              </a:cxn>
              <a:cxn ang="0">
                <a:pos x="T4" y="T5"/>
              </a:cxn>
              <a:cxn ang="0">
                <a:pos x="T6" y="T7"/>
              </a:cxn>
              <a:cxn ang="0">
                <a:pos x="T8" y="T9"/>
              </a:cxn>
            </a:cxnLst>
            <a:rect l="0" t="0" r="r" b="b"/>
            <a:pathLst>
              <a:path w="66" h="88">
                <a:moveTo>
                  <a:pt x="33" y="22"/>
                </a:moveTo>
                <a:lnTo>
                  <a:pt x="66" y="0"/>
                </a:lnTo>
                <a:lnTo>
                  <a:pt x="33" y="88"/>
                </a:lnTo>
                <a:lnTo>
                  <a:pt x="0" y="0"/>
                </a:lnTo>
                <a:lnTo>
                  <a:pt x="33" y="22"/>
                </a:lnTo>
                <a:close/>
              </a:path>
            </a:pathLst>
          </a:cu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5" name="Rectangle 125"/>
          <p:cNvSpPr>
            <a:spLocks noChangeArrowheads="1"/>
          </p:cNvSpPr>
          <p:nvPr/>
        </p:nvSpPr>
        <p:spPr bwMode="auto">
          <a:xfrm>
            <a:off x="6487907" y="958360"/>
            <a:ext cx="19829" cy="2186214"/>
          </a:xfrm>
          <a:prstGeom prst="rect">
            <a:avLst/>
          </a:prstGeom>
          <a:solidFill>
            <a:srgbClr val="000000"/>
          </a:solidFill>
          <a:ln w="28575">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6" name="Freeform 126"/>
          <p:cNvSpPr>
            <a:spLocks/>
          </p:cNvSpPr>
          <p:nvPr/>
        </p:nvSpPr>
        <p:spPr bwMode="auto">
          <a:xfrm>
            <a:off x="6446726" y="858574"/>
            <a:ext cx="102191" cy="133048"/>
          </a:xfrm>
          <a:custGeom>
            <a:avLst/>
            <a:gdLst>
              <a:gd name="T0" fmla="*/ 34 w 67"/>
              <a:gd name="T1" fmla="*/ 66 h 88"/>
              <a:gd name="T2" fmla="*/ 0 w 67"/>
              <a:gd name="T3" fmla="*/ 88 h 88"/>
              <a:gd name="T4" fmla="*/ 34 w 67"/>
              <a:gd name="T5" fmla="*/ 0 h 88"/>
              <a:gd name="T6" fmla="*/ 67 w 67"/>
              <a:gd name="T7" fmla="*/ 88 h 88"/>
              <a:gd name="T8" fmla="*/ 34 w 67"/>
              <a:gd name="T9" fmla="*/ 66 h 88"/>
            </a:gdLst>
            <a:ahLst/>
            <a:cxnLst>
              <a:cxn ang="0">
                <a:pos x="T0" y="T1"/>
              </a:cxn>
              <a:cxn ang="0">
                <a:pos x="T2" y="T3"/>
              </a:cxn>
              <a:cxn ang="0">
                <a:pos x="T4" y="T5"/>
              </a:cxn>
              <a:cxn ang="0">
                <a:pos x="T6" y="T7"/>
              </a:cxn>
              <a:cxn ang="0">
                <a:pos x="T8" y="T9"/>
              </a:cxn>
            </a:cxnLst>
            <a:rect l="0" t="0" r="r" b="b"/>
            <a:pathLst>
              <a:path w="67" h="88">
                <a:moveTo>
                  <a:pt x="34" y="66"/>
                </a:moveTo>
                <a:lnTo>
                  <a:pt x="0" y="88"/>
                </a:lnTo>
                <a:lnTo>
                  <a:pt x="34" y="0"/>
                </a:lnTo>
                <a:lnTo>
                  <a:pt x="67" y="88"/>
                </a:lnTo>
                <a:lnTo>
                  <a:pt x="34" y="66"/>
                </a:lnTo>
                <a:close/>
              </a:path>
            </a:pathLst>
          </a:cu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FF"/>
              </a:solidFill>
              <a:effectLst/>
              <a:uLnTx/>
              <a:uFillTx/>
              <a:latin typeface="Arial"/>
              <a:ea typeface="+mn-ea"/>
              <a:cs typeface="Arial"/>
            </a:endParaRPr>
          </a:p>
        </p:txBody>
      </p:sp>
      <p:sp>
        <p:nvSpPr>
          <p:cNvPr id="277" name="Freeform 127"/>
          <p:cNvSpPr>
            <a:spLocks/>
          </p:cNvSpPr>
          <p:nvPr/>
        </p:nvSpPr>
        <p:spPr bwMode="auto">
          <a:xfrm>
            <a:off x="6446726" y="3111313"/>
            <a:ext cx="102191" cy="133048"/>
          </a:xfrm>
          <a:custGeom>
            <a:avLst/>
            <a:gdLst>
              <a:gd name="T0" fmla="*/ 34 w 67"/>
              <a:gd name="T1" fmla="*/ 22 h 88"/>
              <a:gd name="T2" fmla="*/ 67 w 67"/>
              <a:gd name="T3" fmla="*/ 0 h 88"/>
              <a:gd name="T4" fmla="*/ 34 w 67"/>
              <a:gd name="T5" fmla="*/ 88 h 88"/>
              <a:gd name="T6" fmla="*/ 0 w 67"/>
              <a:gd name="T7" fmla="*/ 0 h 88"/>
              <a:gd name="T8" fmla="*/ 34 w 67"/>
              <a:gd name="T9" fmla="*/ 22 h 88"/>
            </a:gdLst>
            <a:ahLst/>
            <a:cxnLst>
              <a:cxn ang="0">
                <a:pos x="T0" y="T1"/>
              </a:cxn>
              <a:cxn ang="0">
                <a:pos x="T2" y="T3"/>
              </a:cxn>
              <a:cxn ang="0">
                <a:pos x="T4" y="T5"/>
              </a:cxn>
              <a:cxn ang="0">
                <a:pos x="T6" y="T7"/>
              </a:cxn>
              <a:cxn ang="0">
                <a:pos x="T8" y="T9"/>
              </a:cxn>
            </a:cxnLst>
            <a:rect l="0" t="0" r="r" b="b"/>
            <a:pathLst>
              <a:path w="67" h="88">
                <a:moveTo>
                  <a:pt x="34" y="22"/>
                </a:moveTo>
                <a:lnTo>
                  <a:pt x="67" y="0"/>
                </a:lnTo>
                <a:lnTo>
                  <a:pt x="34" y="88"/>
                </a:lnTo>
                <a:lnTo>
                  <a:pt x="0" y="0"/>
                </a:lnTo>
                <a:lnTo>
                  <a:pt x="34" y="22"/>
                </a:lnTo>
                <a:close/>
              </a:path>
            </a:pathLst>
          </a:custGeom>
          <a:solidFill>
            <a:srgbClr val="FF0000"/>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8" name="Rectangle 128"/>
          <p:cNvSpPr>
            <a:spLocks noChangeArrowheads="1"/>
          </p:cNvSpPr>
          <p:nvPr/>
        </p:nvSpPr>
        <p:spPr bwMode="auto">
          <a:xfrm>
            <a:off x="6863114" y="1460313"/>
            <a:ext cx="872433" cy="583595"/>
          </a:xfrm>
          <a:prstGeom prst="rect">
            <a:avLst/>
          </a:prstGeom>
          <a:solidFill>
            <a:srgbClr val="66FFFF"/>
          </a:solidFill>
          <a:ln w="28575">
            <a:solidFill>
              <a:srgbClr val="66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9" name="Rectangle 129"/>
          <p:cNvSpPr>
            <a:spLocks noChangeArrowheads="1"/>
          </p:cNvSpPr>
          <p:nvPr/>
        </p:nvSpPr>
        <p:spPr bwMode="auto">
          <a:xfrm>
            <a:off x="6863114" y="1449729"/>
            <a:ext cx="870908" cy="211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0" name="Rectangle 130"/>
          <p:cNvSpPr>
            <a:spLocks noChangeArrowheads="1"/>
          </p:cNvSpPr>
          <p:nvPr/>
        </p:nvSpPr>
        <p:spPr bwMode="auto">
          <a:xfrm>
            <a:off x="7723345" y="1460313"/>
            <a:ext cx="19829" cy="580571"/>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1" name="Freeform 131"/>
          <p:cNvSpPr>
            <a:spLocks/>
          </p:cNvSpPr>
          <p:nvPr/>
        </p:nvSpPr>
        <p:spPr bwMode="auto">
          <a:xfrm>
            <a:off x="7723345" y="1449729"/>
            <a:ext cx="19829" cy="21167"/>
          </a:xfrm>
          <a:custGeom>
            <a:avLst/>
            <a:gdLst>
              <a:gd name="T0" fmla="*/ 7 w 13"/>
              <a:gd name="T1" fmla="*/ 0 h 14"/>
              <a:gd name="T2" fmla="*/ 13 w 13"/>
              <a:gd name="T3" fmla="*/ 0 h 14"/>
              <a:gd name="T4" fmla="*/ 13 w 13"/>
              <a:gd name="T5" fmla="*/ 7 h 14"/>
              <a:gd name="T6" fmla="*/ 0 w 13"/>
              <a:gd name="T7" fmla="*/ 7 h 14"/>
              <a:gd name="T8" fmla="*/ 7 w 13"/>
              <a:gd name="T9" fmla="*/ 14 h 14"/>
              <a:gd name="T10" fmla="*/ 7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7" y="0"/>
                </a:moveTo>
                <a:lnTo>
                  <a:pt x="13" y="0"/>
                </a:lnTo>
                <a:lnTo>
                  <a:pt x="13" y="7"/>
                </a:lnTo>
                <a:lnTo>
                  <a:pt x="0" y="7"/>
                </a:lnTo>
                <a:lnTo>
                  <a:pt x="7" y="14"/>
                </a:lnTo>
                <a:lnTo>
                  <a:pt x="7" y="0"/>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2" name="Rectangle 132"/>
          <p:cNvSpPr>
            <a:spLocks noChangeArrowheads="1"/>
          </p:cNvSpPr>
          <p:nvPr/>
        </p:nvSpPr>
        <p:spPr bwMode="auto">
          <a:xfrm>
            <a:off x="6863114" y="2031813"/>
            <a:ext cx="870908" cy="19655"/>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3" name="Freeform 133"/>
          <p:cNvSpPr>
            <a:spLocks/>
          </p:cNvSpPr>
          <p:nvPr/>
        </p:nvSpPr>
        <p:spPr bwMode="auto">
          <a:xfrm>
            <a:off x="7723345" y="2031813"/>
            <a:ext cx="19829" cy="19655"/>
          </a:xfrm>
          <a:custGeom>
            <a:avLst/>
            <a:gdLst>
              <a:gd name="T0" fmla="*/ 13 w 13"/>
              <a:gd name="T1" fmla="*/ 6 h 13"/>
              <a:gd name="T2" fmla="*/ 13 w 13"/>
              <a:gd name="T3" fmla="*/ 13 h 13"/>
              <a:gd name="T4" fmla="*/ 7 w 13"/>
              <a:gd name="T5" fmla="*/ 13 h 13"/>
              <a:gd name="T6" fmla="*/ 7 w 13"/>
              <a:gd name="T7" fmla="*/ 0 h 13"/>
              <a:gd name="T8" fmla="*/ 0 w 13"/>
              <a:gd name="T9" fmla="*/ 6 h 13"/>
              <a:gd name="T10" fmla="*/ 13 w 13"/>
              <a:gd name="T11" fmla="*/ 6 h 13"/>
            </a:gdLst>
            <a:ahLst/>
            <a:cxnLst>
              <a:cxn ang="0">
                <a:pos x="T0" y="T1"/>
              </a:cxn>
              <a:cxn ang="0">
                <a:pos x="T2" y="T3"/>
              </a:cxn>
              <a:cxn ang="0">
                <a:pos x="T4" y="T5"/>
              </a:cxn>
              <a:cxn ang="0">
                <a:pos x="T6" y="T7"/>
              </a:cxn>
              <a:cxn ang="0">
                <a:pos x="T8" y="T9"/>
              </a:cxn>
              <a:cxn ang="0">
                <a:pos x="T10" y="T11"/>
              </a:cxn>
            </a:cxnLst>
            <a:rect l="0" t="0" r="r" b="b"/>
            <a:pathLst>
              <a:path w="13" h="13">
                <a:moveTo>
                  <a:pt x="13" y="6"/>
                </a:moveTo>
                <a:lnTo>
                  <a:pt x="13" y="13"/>
                </a:lnTo>
                <a:lnTo>
                  <a:pt x="7" y="13"/>
                </a:lnTo>
                <a:lnTo>
                  <a:pt x="7" y="0"/>
                </a:lnTo>
                <a:lnTo>
                  <a:pt x="0" y="6"/>
                </a:lnTo>
                <a:lnTo>
                  <a:pt x="13" y="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4" name="Rectangle 134"/>
          <p:cNvSpPr>
            <a:spLocks noChangeArrowheads="1"/>
          </p:cNvSpPr>
          <p:nvPr/>
        </p:nvSpPr>
        <p:spPr bwMode="auto">
          <a:xfrm>
            <a:off x="6852438" y="1460313"/>
            <a:ext cx="19829" cy="5805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5" name="Freeform 135"/>
          <p:cNvSpPr>
            <a:spLocks/>
          </p:cNvSpPr>
          <p:nvPr/>
        </p:nvSpPr>
        <p:spPr bwMode="auto">
          <a:xfrm>
            <a:off x="6852438" y="2031813"/>
            <a:ext cx="19829" cy="19655"/>
          </a:xfrm>
          <a:custGeom>
            <a:avLst/>
            <a:gdLst>
              <a:gd name="T0" fmla="*/ 7 w 13"/>
              <a:gd name="T1" fmla="*/ 13 h 13"/>
              <a:gd name="T2" fmla="*/ 0 w 13"/>
              <a:gd name="T3" fmla="*/ 13 h 13"/>
              <a:gd name="T4" fmla="*/ 0 w 13"/>
              <a:gd name="T5" fmla="*/ 6 h 13"/>
              <a:gd name="T6" fmla="*/ 13 w 13"/>
              <a:gd name="T7" fmla="*/ 6 h 13"/>
              <a:gd name="T8" fmla="*/ 7 w 13"/>
              <a:gd name="T9" fmla="*/ 0 h 13"/>
              <a:gd name="T10" fmla="*/ 7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7" y="13"/>
                </a:moveTo>
                <a:lnTo>
                  <a:pt x="0" y="13"/>
                </a:lnTo>
                <a:lnTo>
                  <a:pt x="0" y="6"/>
                </a:lnTo>
                <a:lnTo>
                  <a:pt x="13" y="6"/>
                </a:lnTo>
                <a:lnTo>
                  <a:pt x="7" y="0"/>
                </a:lnTo>
                <a:lnTo>
                  <a:pt x="7" y="1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6" name="Freeform 136"/>
          <p:cNvSpPr>
            <a:spLocks/>
          </p:cNvSpPr>
          <p:nvPr/>
        </p:nvSpPr>
        <p:spPr bwMode="auto">
          <a:xfrm>
            <a:off x="6852438" y="1449729"/>
            <a:ext cx="19829" cy="21167"/>
          </a:xfrm>
          <a:custGeom>
            <a:avLst/>
            <a:gdLst>
              <a:gd name="T0" fmla="*/ 0 w 13"/>
              <a:gd name="T1" fmla="*/ 7 h 14"/>
              <a:gd name="T2" fmla="*/ 0 w 13"/>
              <a:gd name="T3" fmla="*/ 0 h 14"/>
              <a:gd name="T4" fmla="*/ 7 w 13"/>
              <a:gd name="T5" fmla="*/ 0 h 14"/>
              <a:gd name="T6" fmla="*/ 7 w 13"/>
              <a:gd name="T7" fmla="*/ 14 h 14"/>
              <a:gd name="T8" fmla="*/ 13 w 13"/>
              <a:gd name="T9" fmla="*/ 7 h 14"/>
              <a:gd name="T10" fmla="*/ 0 w 13"/>
              <a:gd name="T11" fmla="*/ 7 h 14"/>
            </a:gdLst>
            <a:ahLst/>
            <a:cxnLst>
              <a:cxn ang="0">
                <a:pos x="T0" y="T1"/>
              </a:cxn>
              <a:cxn ang="0">
                <a:pos x="T2" y="T3"/>
              </a:cxn>
              <a:cxn ang="0">
                <a:pos x="T4" y="T5"/>
              </a:cxn>
              <a:cxn ang="0">
                <a:pos x="T6" y="T7"/>
              </a:cxn>
              <a:cxn ang="0">
                <a:pos x="T8" y="T9"/>
              </a:cxn>
              <a:cxn ang="0">
                <a:pos x="T10" y="T11"/>
              </a:cxn>
            </a:cxnLst>
            <a:rect l="0" t="0" r="r" b="b"/>
            <a:pathLst>
              <a:path w="13" h="14">
                <a:moveTo>
                  <a:pt x="0" y="7"/>
                </a:moveTo>
                <a:lnTo>
                  <a:pt x="0" y="0"/>
                </a:lnTo>
                <a:lnTo>
                  <a:pt x="7" y="0"/>
                </a:lnTo>
                <a:lnTo>
                  <a:pt x="7" y="14"/>
                </a:lnTo>
                <a:lnTo>
                  <a:pt x="13"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87" name="Rectangle 137"/>
          <p:cNvSpPr>
            <a:spLocks noChangeArrowheads="1"/>
          </p:cNvSpPr>
          <p:nvPr/>
        </p:nvSpPr>
        <p:spPr bwMode="auto">
          <a:xfrm>
            <a:off x="7040041" y="1487527"/>
            <a:ext cx="17692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8" name="Rectangle 138"/>
          <p:cNvSpPr>
            <a:spLocks noChangeArrowheads="1"/>
          </p:cNvSpPr>
          <p:nvPr/>
        </p:nvSpPr>
        <p:spPr bwMode="auto">
          <a:xfrm>
            <a:off x="7120879" y="1487527"/>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9" name="Rectangle 139"/>
          <p:cNvSpPr>
            <a:spLocks noChangeArrowheads="1"/>
          </p:cNvSpPr>
          <p:nvPr/>
        </p:nvSpPr>
        <p:spPr bwMode="auto">
          <a:xfrm>
            <a:off x="7242897" y="1487527"/>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0" name="Rectangle 140"/>
          <p:cNvSpPr>
            <a:spLocks noChangeArrowheads="1"/>
          </p:cNvSpPr>
          <p:nvPr/>
        </p:nvSpPr>
        <p:spPr bwMode="auto">
          <a:xfrm>
            <a:off x="7363390" y="1487527"/>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1" name="Rectangle 141"/>
          <p:cNvSpPr>
            <a:spLocks noChangeArrowheads="1"/>
          </p:cNvSpPr>
          <p:nvPr/>
        </p:nvSpPr>
        <p:spPr bwMode="auto">
          <a:xfrm>
            <a:off x="7485409" y="1487527"/>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2" name="Rectangle 142"/>
          <p:cNvSpPr>
            <a:spLocks noChangeArrowheads="1"/>
          </p:cNvSpPr>
          <p:nvPr/>
        </p:nvSpPr>
        <p:spPr bwMode="auto">
          <a:xfrm>
            <a:off x="7052243" y="1727919"/>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3" name="Rectangle 143"/>
          <p:cNvSpPr>
            <a:spLocks noChangeArrowheads="1"/>
          </p:cNvSpPr>
          <p:nvPr/>
        </p:nvSpPr>
        <p:spPr bwMode="auto">
          <a:xfrm>
            <a:off x="7174262" y="1727919"/>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4" name="Rectangle 144"/>
          <p:cNvSpPr>
            <a:spLocks noChangeArrowheads="1"/>
          </p:cNvSpPr>
          <p:nvPr/>
        </p:nvSpPr>
        <p:spPr bwMode="auto">
          <a:xfrm>
            <a:off x="7294755" y="1727919"/>
            <a:ext cx="17997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5" name="Rectangle 145"/>
          <p:cNvSpPr>
            <a:spLocks noChangeArrowheads="1"/>
          </p:cNvSpPr>
          <p:nvPr/>
        </p:nvSpPr>
        <p:spPr bwMode="auto">
          <a:xfrm>
            <a:off x="7377118" y="1727919"/>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6" name="Rectangle 146"/>
          <p:cNvSpPr>
            <a:spLocks noChangeArrowheads="1"/>
          </p:cNvSpPr>
          <p:nvPr/>
        </p:nvSpPr>
        <p:spPr bwMode="auto">
          <a:xfrm>
            <a:off x="7444228" y="1727919"/>
            <a:ext cx="19523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297" name="Rectangle 147"/>
          <p:cNvSpPr>
            <a:spLocks noChangeArrowheads="1"/>
          </p:cNvSpPr>
          <p:nvPr/>
        </p:nvSpPr>
        <p:spPr bwMode="auto">
          <a:xfrm>
            <a:off x="6959204" y="2550395"/>
            <a:ext cx="276068"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8" name="Rectangle 148"/>
          <p:cNvSpPr>
            <a:spLocks noChangeArrowheads="1"/>
          </p:cNvSpPr>
          <p:nvPr/>
        </p:nvSpPr>
        <p:spPr bwMode="auto">
          <a:xfrm>
            <a:off x="7133081" y="255039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9" name="Rectangle 149"/>
          <p:cNvSpPr>
            <a:spLocks noChangeArrowheads="1"/>
          </p:cNvSpPr>
          <p:nvPr/>
        </p:nvSpPr>
        <p:spPr bwMode="auto">
          <a:xfrm>
            <a:off x="7255099" y="2550395"/>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0" name="Rectangle 150"/>
          <p:cNvSpPr>
            <a:spLocks noChangeArrowheads="1"/>
          </p:cNvSpPr>
          <p:nvPr/>
        </p:nvSpPr>
        <p:spPr bwMode="auto">
          <a:xfrm>
            <a:off x="7323734" y="255039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1" name="Rectangle 151"/>
          <p:cNvSpPr>
            <a:spLocks noChangeArrowheads="1"/>
          </p:cNvSpPr>
          <p:nvPr/>
        </p:nvSpPr>
        <p:spPr bwMode="auto">
          <a:xfrm>
            <a:off x="7444228" y="2550395"/>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02" name="Rectangle 152"/>
          <p:cNvSpPr>
            <a:spLocks noChangeArrowheads="1"/>
          </p:cNvSpPr>
          <p:nvPr/>
        </p:nvSpPr>
        <p:spPr bwMode="auto">
          <a:xfrm>
            <a:off x="7566247" y="2550395"/>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3" name="Rectangle 153"/>
          <p:cNvSpPr>
            <a:spLocks noChangeArrowheads="1"/>
          </p:cNvSpPr>
          <p:nvPr/>
        </p:nvSpPr>
        <p:spPr bwMode="auto">
          <a:xfrm>
            <a:off x="7052243" y="2790789"/>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4" name="Rectangle 154"/>
          <p:cNvSpPr>
            <a:spLocks noChangeArrowheads="1"/>
          </p:cNvSpPr>
          <p:nvPr/>
        </p:nvSpPr>
        <p:spPr bwMode="auto">
          <a:xfrm>
            <a:off x="7174262" y="2790789"/>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5" name="Rectangle 155"/>
          <p:cNvSpPr>
            <a:spLocks noChangeArrowheads="1"/>
          </p:cNvSpPr>
          <p:nvPr/>
        </p:nvSpPr>
        <p:spPr bwMode="auto">
          <a:xfrm>
            <a:off x="7294755" y="2790789"/>
            <a:ext cx="17997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6" name="Rectangle 156"/>
          <p:cNvSpPr>
            <a:spLocks noChangeArrowheads="1"/>
          </p:cNvSpPr>
          <p:nvPr/>
        </p:nvSpPr>
        <p:spPr bwMode="auto">
          <a:xfrm>
            <a:off x="7377118" y="2790789"/>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7" name="Rectangle 157"/>
          <p:cNvSpPr>
            <a:spLocks noChangeArrowheads="1"/>
          </p:cNvSpPr>
          <p:nvPr/>
        </p:nvSpPr>
        <p:spPr bwMode="auto">
          <a:xfrm>
            <a:off x="7444228" y="2790789"/>
            <a:ext cx="19523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8" name="Rectangle 158"/>
          <p:cNvSpPr>
            <a:spLocks noChangeArrowheads="1"/>
          </p:cNvSpPr>
          <p:nvPr/>
        </p:nvSpPr>
        <p:spPr bwMode="auto">
          <a:xfrm>
            <a:off x="5650555" y="1177586"/>
            <a:ext cx="3645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09" name="Rectangle 159"/>
          <p:cNvSpPr>
            <a:spLocks noChangeArrowheads="1"/>
          </p:cNvSpPr>
          <p:nvPr/>
        </p:nvSpPr>
        <p:spPr bwMode="auto">
          <a:xfrm>
            <a:off x="5650555" y="1297027"/>
            <a:ext cx="607042"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0" name="Rectangle 160"/>
          <p:cNvSpPr>
            <a:spLocks noChangeArrowheads="1"/>
          </p:cNvSpPr>
          <p:nvPr/>
        </p:nvSpPr>
        <p:spPr bwMode="auto">
          <a:xfrm>
            <a:off x="5650555" y="1417979"/>
            <a:ext cx="849555"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1" name="Oval 161"/>
          <p:cNvSpPr>
            <a:spLocks noChangeArrowheads="1"/>
          </p:cNvSpPr>
          <p:nvPr/>
        </p:nvSpPr>
        <p:spPr bwMode="auto">
          <a:xfrm>
            <a:off x="5978479" y="1151884"/>
            <a:ext cx="65585" cy="650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4" name="Oval 164"/>
          <p:cNvSpPr>
            <a:spLocks noChangeArrowheads="1"/>
          </p:cNvSpPr>
          <p:nvPr/>
        </p:nvSpPr>
        <p:spPr bwMode="auto">
          <a:xfrm>
            <a:off x="6216416" y="1268300"/>
            <a:ext cx="67110" cy="68036"/>
          </a:xfrm>
          <a:prstGeom prst="ellipse">
            <a:avLst/>
          </a:pr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5" name="Oval 165"/>
          <p:cNvSpPr>
            <a:spLocks noChangeArrowheads="1"/>
          </p:cNvSpPr>
          <p:nvPr/>
        </p:nvSpPr>
        <p:spPr bwMode="auto">
          <a:xfrm>
            <a:off x="6460453" y="1399836"/>
            <a:ext cx="65585" cy="650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7" name="Oval 167"/>
          <p:cNvSpPr>
            <a:spLocks noChangeArrowheads="1"/>
          </p:cNvSpPr>
          <p:nvPr/>
        </p:nvSpPr>
        <p:spPr bwMode="auto">
          <a:xfrm>
            <a:off x="6449777" y="1572193"/>
            <a:ext cx="65585" cy="665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9" name="Oval 169"/>
          <p:cNvSpPr>
            <a:spLocks noChangeArrowheads="1"/>
          </p:cNvSpPr>
          <p:nvPr/>
        </p:nvSpPr>
        <p:spPr bwMode="auto">
          <a:xfrm>
            <a:off x="6211840" y="1690122"/>
            <a:ext cx="65585" cy="650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2" name="Oval 172"/>
          <p:cNvSpPr>
            <a:spLocks noChangeArrowheads="1"/>
          </p:cNvSpPr>
          <p:nvPr/>
        </p:nvSpPr>
        <p:spPr bwMode="auto">
          <a:xfrm>
            <a:off x="5967803" y="1820146"/>
            <a:ext cx="67110" cy="66524"/>
          </a:xfrm>
          <a:prstGeom prst="ellipse">
            <a:avLst/>
          </a:pr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3" name="Oval 173"/>
          <p:cNvSpPr>
            <a:spLocks noChangeArrowheads="1"/>
          </p:cNvSpPr>
          <p:nvPr/>
        </p:nvSpPr>
        <p:spPr bwMode="auto">
          <a:xfrm>
            <a:off x="6454352" y="2656229"/>
            <a:ext cx="67110" cy="650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4" name="Oval 174"/>
          <p:cNvSpPr>
            <a:spLocks noChangeArrowheads="1"/>
          </p:cNvSpPr>
          <p:nvPr/>
        </p:nvSpPr>
        <p:spPr bwMode="auto">
          <a:xfrm>
            <a:off x="6454352" y="2654717"/>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5" name="Oval 175"/>
          <p:cNvSpPr>
            <a:spLocks noChangeArrowheads="1"/>
          </p:cNvSpPr>
          <p:nvPr/>
        </p:nvSpPr>
        <p:spPr bwMode="auto">
          <a:xfrm>
            <a:off x="6216416" y="2774157"/>
            <a:ext cx="67110" cy="650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6" name="Oval 176"/>
          <p:cNvSpPr>
            <a:spLocks noChangeArrowheads="1"/>
          </p:cNvSpPr>
          <p:nvPr/>
        </p:nvSpPr>
        <p:spPr bwMode="auto">
          <a:xfrm>
            <a:off x="6216416" y="2772646"/>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7" name="Oval 177"/>
          <p:cNvSpPr>
            <a:spLocks noChangeArrowheads="1"/>
          </p:cNvSpPr>
          <p:nvPr/>
        </p:nvSpPr>
        <p:spPr bwMode="auto">
          <a:xfrm>
            <a:off x="5973904" y="2904181"/>
            <a:ext cx="65585" cy="6501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8" name="Oval 178"/>
          <p:cNvSpPr>
            <a:spLocks noChangeArrowheads="1"/>
          </p:cNvSpPr>
          <p:nvPr/>
        </p:nvSpPr>
        <p:spPr bwMode="auto">
          <a:xfrm>
            <a:off x="5972378" y="2902670"/>
            <a:ext cx="68636"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9" name="Rectangle 179"/>
          <p:cNvSpPr>
            <a:spLocks noChangeArrowheads="1"/>
          </p:cNvSpPr>
          <p:nvPr/>
        </p:nvSpPr>
        <p:spPr bwMode="auto">
          <a:xfrm>
            <a:off x="7734022" y="2648670"/>
            <a:ext cx="2013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0" name="Freeform 180"/>
          <p:cNvSpPr>
            <a:spLocks/>
          </p:cNvSpPr>
          <p:nvPr/>
        </p:nvSpPr>
        <p:spPr bwMode="auto">
          <a:xfrm>
            <a:off x="7903323" y="2607848"/>
            <a:ext cx="134220" cy="99786"/>
          </a:xfrm>
          <a:custGeom>
            <a:avLst/>
            <a:gdLst>
              <a:gd name="T0" fmla="*/ 21 w 88"/>
              <a:gd name="T1" fmla="*/ 33 h 66"/>
              <a:gd name="T2" fmla="*/ 0 w 88"/>
              <a:gd name="T3" fmla="*/ 0 h 66"/>
              <a:gd name="T4" fmla="*/ 88 w 88"/>
              <a:gd name="T5" fmla="*/ 33 h 66"/>
              <a:gd name="T6" fmla="*/ 0 w 88"/>
              <a:gd name="T7" fmla="*/ 66 h 66"/>
              <a:gd name="T8" fmla="*/ 21 w 88"/>
              <a:gd name="T9" fmla="*/ 33 h 66"/>
            </a:gdLst>
            <a:ahLst/>
            <a:cxnLst>
              <a:cxn ang="0">
                <a:pos x="T0" y="T1"/>
              </a:cxn>
              <a:cxn ang="0">
                <a:pos x="T2" y="T3"/>
              </a:cxn>
              <a:cxn ang="0">
                <a:pos x="T4" y="T5"/>
              </a:cxn>
              <a:cxn ang="0">
                <a:pos x="T6" y="T7"/>
              </a:cxn>
              <a:cxn ang="0">
                <a:pos x="T8" y="T9"/>
              </a:cxn>
            </a:cxnLst>
            <a:rect l="0" t="0" r="r" b="b"/>
            <a:pathLst>
              <a:path w="88" h="66">
                <a:moveTo>
                  <a:pt x="21" y="33"/>
                </a:moveTo>
                <a:lnTo>
                  <a:pt x="0" y="0"/>
                </a:lnTo>
                <a:lnTo>
                  <a:pt x="88" y="33"/>
                </a:lnTo>
                <a:lnTo>
                  <a:pt x="0" y="66"/>
                </a:lnTo>
                <a:lnTo>
                  <a:pt x="21"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1" name="Rectangle 181"/>
          <p:cNvSpPr>
            <a:spLocks noChangeArrowheads="1"/>
          </p:cNvSpPr>
          <p:nvPr/>
        </p:nvSpPr>
        <p:spPr bwMode="auto">
          <a:xfrm>
            <a:off x="7734022" y="2768110"/>
            <a:ext cx="2013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2" name="Freeform 182"/>
          <p:cNvSpPr>
            <a:spLocks/>
          </p:cNvSpPr>
          <p:nvPr/>
        </p:nvSpPr>
        <p:spPr bwMode="auto">
          <a:xfrm>
            <a:off x="7903323" y="2728800"/>
            <a:ext cx="134220" cy="99786"/>
          </a:xfrm>
          <a:custGeom>
            <a:avLst/>
            <a:gdLst>
              <a:gd name="T0" fmla="*/ 21 w 88"/>
              <a:gd name="T1" fmla="*/ 33 h 66"/>
              <a:gd name="T2" fmla="*/ 0 w 88"/>
              <a:gd name="T3" fmla="*/ 0 h 66"/>
              <a:gd name="T4" fmla="*/ 88 w 88"/>
              <a:gd name="T5" fmla="*/ 33 h 66"/>
              <a:gd name="T6" fmla="*/ 0 w 88"/>
              <a:gd name="T7" fmla="*/ 66 h 66"/>
              <a:gd name="T8" fmla="*/ 21 w 88"/>
              <a:gd name="T9" fmla="*/ 33 h 66"/>
            </a:gdLst>
            <a:ahLst/>
            <a:cxnLst>
              <a:cxn ang="0">
                <a:pos x="T0" y="T1"/>
              </a:cxn>
              <a:cxn ang="0">
                <a:pos x="T2" y="T3"/>
              </a:cxn>
              <a:cxn ang="0">
                <a:pos x="T4" y="T5"/>
              </a:cxn>
              <a:cxn ang="0">
                <a:pos x="T6" y="T7"/>
              </a:cxn>
              <a:cxn ang="0">
                <a:pos x="T8" y="T9"/>
              </a:cxn>
            </a:cxnLst>
            <a:rect l="0" t="0" r="r" b="b"/>
            <a:pathLst>
              <a:path w="88" h="66">
                <a:moveTo>
                  <a:pt x="21" y="33"/>
                </a:moveTo>
                <a:lnTo>
                  <a:pt x="0" y="0"/>
                </a:lnTo>
                <a:lnTo>
                  <a:pt x="88" y="33"/>
                </a:lnTo>
                <a:lnTo>
                  <a:pt x="0" y="66"/>
                </a:lnTo>
                <a:lnTo>
                  <a:pt x="21"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3" name="Rectangle 183"/>
          <p:cNvSpPr>
            <a:spLocks noChangeArrowheads="1"/>
          </p:cNvSpPr>
          <p:nvPr/>
        </p:nvSpPr>
        <p:spPr bwMode="auto">
          <a:xfrm>
            <a:off x="7734022" y="2889062"/>
            <a:ext cx="2013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4" name="Freeform 184"/>
          <p:cNvSpPr>
            <a:spLocks/>
          </p:cNvSpPr>
          <p:nvPr/>
        </p:nvSpPr>
        <p:spPr bwMode="auto">
          <a:xfrm>
            <a:off x="7903323" y="2848241"/>
            <a:ext cx="134220" cy="101298"/>
          </a:xfrm>
          <a:custGeom>
            <a:avLst/>
            <a:gdLst>
              <a:gd name="T0" fmla="*/ 21 w 88"/>
              <a:gd name="T1" fmla="*/ 33 h 67"/>
              <a:gd name="T2" fmla="*/ 0 w 88"/>
              <a:gd name="T3" fmla="*/ 0 h 67"/>
              <a:gd name="T4" fmla="*/ 88 w 88"/>
              <a:gd name="T5" fmla="*/ 33 h 67"/>
              <a:gd name="T6" fmla="*/ 0 w 88"/>
              <a:gd name="T7" fmla="*/ 67 h 67"/>
              <a:gd name="T8" fmla="*/ 21 w 88"/>
              <a:gd name="T9" fmla="*/ 33 h 67"/>
            </a:gdLst>
            <a:ahLst/>
            <a:cxnLst>
              <a:cxn ang="0">
                <a:pos x="T0" y="T1"/>
              </a:cxn>
              <a:cxn ang="0">
                <a:pos x="T2" y="T3"/>
              </a:cxn>
              <a:cxn ang="0">
                <a:pos x="T4" y="T5"/>
              </a:cxn>
              <a:cxn ang="0">
                <a:pos x="T6" y="T7"/>
              </a:cxn>
              <a:cxn ang="0">
                <a:pos x="T8" y="T9"/>
              </a:cxn>
            </a:cxnLst>
            <a:rect l="0" t="0" r="r" b="b"/>
            <a:pathLst>
              <a:path w="88" h="67">
                <a:moveTo>
                  <a:pt x="21" y="33"/>
                </a:moveTo>
                <a:lnTo>
                  <a:pt x="0" y="0"/>
                </a:lnTo>
                <a:lnTo>
                  <a:pt x="88" y="33"/>
                </a:lnTo>
                <a:lnTo>
                  <a:pt x="0" y="67"/>
                </a:lnTo>
                <a:lnTo>
                  <a:pt x="21"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5" name="Rectangle 185"/>
          <p:cNvSpPr>
            <a:spLocks noChangeArrowheads="1"/>
          </p:cNvSpPr>
          <p:nvPr/>
        </p:nvSpPr>
        <p:spPr bwMode="auto">
          <a:xfrm>
            <a:off x="7834688" y="1585800"/>
            <a:ext cx="242512"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6" name="Freeform 186"/>
          <p:cNvSpPr>
            <a:spLocks/>
          </p:cNvSpPr>
          <p:nvPr/>
        </p:nvSpPr>
        <p:spPr bwMode="auto">
          <a:xfrm>
            <a:off x="7734022" y="1544979"/>
            <a:ext cx="135746" cy="101298"/>
          </a:xfrm>
          <a:custGeom>
            <a:avLst/>
            <a:gdLst>
              <a:gd name="T0" fmla="*/ 66 w 89"/>
              <a:gd name="T1" fmla="*/ 33 h 67"/>
              <a:gd name="T2" fmla="*/ 89 w 89"/>
              <a:gd name="T3" fmla="*/ 67 h 67"/>
              <a:gd name="T4" fmla="*/ 0 w 89"/>
              <a:gd name="T5" fmla="*/ 33 h 67"/>
              <a:gd name="T6" fmla="*/ 89 w 89"/>
              <a:gd name="T7" fmla="*/ 0 h 67"/>
              <a:gd name="T8" fmla="*/ 66 w 89"/>
              <a:gd name="T9" fmla="*/ 33 h 67"/>
            </a:gdLst>
            <a:ahLst/>
            <a:cxnLst>
              <a:cxn ang="0">
                <a:pos x="T0" y="T1"/>
              </a:cxn>
              <a:cxn ang="0">
                <a:pos x="T2" y="T3"/>
              </a:cxn>
              <a:cxn ang="0">
                <a:pos x="T4" y="T5"/>
              </a:cxn>
              <a:cxn ang="0">
                <a:pos x="T6" y="T7"/>
              </a:cxn>
              <a:cxn ang="0">
                <a:pos x="T8" y="T9"/>
              </a:cxn>
            </a:cxnLst>
            <a:rect l="0" t="0" r="r" b="b"/>
            <a:pathLst>
              <a:path w="89" h="67">
                <a:moveTo>
                  <a:pt x="66" y="33"/>
                </a:moveTo>
                <a:lnTo>
                  <a:pt x="89" y="67"/>
                </a:lnTo>
                <a:lnTo>
                  <a:pt x="0" y="33"/>
                </a:lnTo>
                <a:lnTo>
                  <a:pt x="89" y="0"/>
                </a:lnTo>
                <a:lnTo>
                  <a:pt x="66"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7" name="Rectangle 187"/>
          <p:cNvSpPr>
            <a:spLocks noChangeArrowheads="1"/>
          </p:cNvSpPr>
          <p:nvPr/>
        </p:nvSpPr>
        <p:spPr bwMode="auto">
          <a:xfrm>
            <a:off x="7834688" y="1705241"/>
            <a:ext cx="242512" cy="21167"/>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8" name="Freeform 188"/>
          <p:cNvSpPr>
            <a:spLocks/>
          </p:cNvSpPr>
          <p:nvPr/>
        </p:nvSpPr>
        <p:spPr bwMode="auto">
          <a:xfrm>
            <a:off x="7734022" y="1665932"/>
            <a:ext cx="135746" cy="99786"/>
          </a:xfrm>
          <a:custGeom>
            <a:avLst/>
            <a:gdLst>
              <a:gd name="T0" fmla="*/ 66 w 89"/>
              <a:gd name="T1" fmla="*/ 33 h 66"/>
              <a:gd name="T2" fmla="*/ 89 w 89"/>
              <a:gd name="T3" fmla="*/ 66 h 66"/>
              <a:gd name="T4" fmla="*/ 0 w 89"/>
              <a:gd name="T5" fmla="*/ 33 h 66"/>
              <a:gd name="T6" fmla="*/ 89 w 89"/>
              <a:gd name="T7" fmla="*/ 0 h 66"/>
              <a:gd name="T8" fmla="*/ 66 w 89"/>
              <a:gd name="T9" fmla="*/ 33 h 66"/>
            </a:gdLst>
            <a:ahLst/>
            <a:cxnLst>
              <a:cxn ang="0">
                <a:pos x="T0" y="T1"/>
              </a:cxn>
              <a:cxn ang="0">
                <a:pos x="T2" y="T3"/>
              </a:cxn>
              <a:cxn ang="0">
                <a:pos x="T4" y="T5"/>
              </a:cxn>
              <a:cxn ang="0">
                <a:pos x="T6" y="T7"/>
              </a:cxn>
              <a:cxn ang="0">
                <a:pos x="T8" y="T9"/>
              </a:cxn>
            </a:cxnLst>
            <a:rect l="0" t="0" r="r" b="b"/>
            <a:pathLst>
              <a:path w="89" h="66">
                <a:moveTo>
                  <a:pt x="66" y="33"/>
                </a:moveTo>
                <a:lnTo>
                  <a:pt x="89" y="66"/>
                </a:lnTo>
                <a:lnTo>
                  <a:pt x="0" y="33"/>
                </a:lnTo>
                <a:lnTo>
                  <a:pt x="89" y="0"/>
                </a:lnTo>
                <a:lnTo>
                  <a:pt x="66"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9" name="Rectangle 189"/>
          <p:cNvSpPr>
            <a:spLocks noChangeArrowheads="1"/>
          </p:cNvSpPr>
          <p:nvPr/>
        </p:nvSpPr>
        <p:spPr bwMode="auto">
          <a:xfrm>
            <a:off x="7834688" y="1826193"/>
            <a:ext cx="242512"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40" name="Freeform 190"/>
          <p:cNvSpPr>
            <a:spLocks/>
          </p:cNvSpPr>
          <p:nvPr/>
        </p:nvSpPr>
        <p:spPr bwMode="auto">
          <a:xfrm>
            <a:off x="7734022" y="1785372"/>
            <a:ext cx="135746" cy="101298"/>
          </a:xfrm>
          <a:custGeom>
            <a:avLst/>
            <a:gdLst>
              <a:gd name="T0" fmla="*/ 66 w 89"/>
              <a:gd name="T1" fmla="*/ 34 h 67"/>
              <a:gd name="T2" fmla="*/ 89 w 89"/>
              <a:gd name="T3" fmla="*/ 67 h 67"/>
              <a:gd name="T4" fmla="*/ 0 w 89"/>
              <a:gd name="T5" fmla="*/ 34 h 67"/>
              <a:gd name="T6" fmla="*/ 89 w 89"/>
              <a:gd name="T7" fmla="*/ 0 h 67"/>
              <a:gd name="T8" fmla="*/ 66 w 89"/>
              <a:gd name="T9" fmla="*/ 34 h 67"/>
            </a:gdLst>
            <a:ahLst/>
            <a:cxnLst>
              <a:cxn ang="0">
                <a:pos x="T0" y="T1"/>
              </a:cxn>
              <a:cxn ang="0">
                <a:pos x="T2" y="T3"/>
              </a:cxn>
              <a:cxn ang="0">
                <a:pos x="T4" y="T5"/>
              </a:cxn>
              <a:cxn ang="0">
                <a:pos x="T6" y="T7"/>
              </a:cxn>
              <a:cxn ang="0">
                <a:pos x="T8" y="T9"/>
              </a:cxn>
            </a:cxnLst>
            <a:rect l="0" t="0" r="r" b="b"/>
            <a:pathLst>
              <a:path w="89" h="67">
                <a:moveTo>
                  <a:pt x="66" y="34"/>
                </a:moveTo>
                <a:lnTo>
                  <a:pt x="89" y="67"/>
                </a:lnTo>
                <a:lnTo>
                  <a:pt x="0" y="34"/>
                </a:lnTo>
                <a:lnTo>
                  <a:pt x="89" y="0"/>
                </a:lnTo>
                <a:lnTo>
                  <a:pt x="66" y="34"/>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41" name="Rectangle 191"/>
          <p:cNvSpPr>
            <a:spLocks noChangeArrowheads="1"/>
          </p:cNvSpPr>
          <p:nvPr/>
        </p:nvSpPr>
        <p:spPr bwMode="auto">
          <a:xfrm>
            <a:off x="716428" y="695289"/>
            <a:ext cx="2420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342" name="Rectangle 192"/>
          <p:cNvSpPr>
            <a:spLocks noChangeArrowheads="1"/>
          </p:cNvSpPr>
          <p:nvPr/>
        </p:nvSpPr>
        <p:spPr bwMode="auto">
          <a:xfrm>
            <a:off x="925385" y="695289"/>
            <a:ext cx="705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343" name="Rectangle 193"/>
          <p:cNvSpPr>
            <a:spLocks noChangeArrowheads="1"/>
          </p:cNvSpPr>
          <p:nvPr/>
        </p:nvSpPr>
        <p:spPr bwMode="auto">
          <a:xfrm>
            <a:off x="986394" y="695289"/>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44" name="Rectangle 194"/>
          <p:cNvSpPr>
            <a:spLocks noChangeArrowheads="1"/>
          </p:cNvSpPr>
          <p:nvPr/>
        </p:nvSpPr>
        <p:spPr bwMode="auto">
          <a:xfrm>
            <a:off x="1088585" y="695289"/>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45" name="Rectangle 195"/>
          <p:cNvSpPr>
            <a:spLocks noChangeArrowheads="1"/>
          </p:cNvSpPr>
          <p:nvPr/>
        </p:nvSpPr>
        <p:spPr bwMode="auto">
          <a:xfrm>
            <a:off x="1163321" y="695289"/>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346" name="Rectangle 196"/>
          <p:cNvSpPr>
            <a:spLocks noChangeArrowheads="1"/>
          </p:cNvSpPr>
          <p:nvPr/>
        </p:nvSpPr>
        <p:spPr bwMode="auto">
          <a:xfrm>
            <a:off x="1277713" y="695289"/>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47" name="Rectangle 197"/>
          <p:cNvSpPr>
            <a:spLocks noChangeArrowheads="1"/>
          </p:cNvSpPr>
          <p:nvPr/>
        </p:nvSpPr>
        <p:spPr bwMode="auto">
          <a:xfrm>
            <a:off x="1378379" y="695289"/>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48" name="Rectangle 198"/>
          <p:cNvSpPr>
            <a:spLocks noChangeArrowheads="1"/>
          </p:cNvSpPr>
          <p:nvPr/>
        </p:nvSpPr>
        <p:spPr bwMode="auto">
          <a:xfrm>
            <a:off x="1495822" y="695289"/>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349" name="Rectangle 199"/>
          <p:cNvSpPr>
            <a:spLocks noChangeArrowheads="1"/>
          </p:cNvSpPr>
          <p:nvPr/>
        </p:nvSpPr>
        <p:spPr bwMode="auto">
          <a:xfrm>
            <a:off x="1608689" y="695289"/>
            <a:ext cx="849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50" name="Rectangle 200"/>
          <p:cNvSpPr>
            <a:spLocks noChangeArrowheads="1"/>
          </p:cNvSpPr>
          <p:nvPr/>
        </p:nvSpPr>
        <p:spPr bwMode="auto">
          <a:xfrm>
            <a:off x="1669699" y="695289"/>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51" name="Rectangle 201"/>
          <p:cNvSpPr>
            <a:spLocks noChangeArrowheads="1"/>
          </p:cNvSpPr>
          <p:nvPr/>
        </p:nvSpPr>
        <p:spPr bwMode="auto">
          <a:xfrm>
            <a:off x="1745960" y="695289"/>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52" name="Rectangle 202"/>
          <p:cNvSpPr>
            <a:spLocks noChangeArrowheads="1"/>
          </p:cNvSpPr>
          <p:nvPr/>
        </p:nvSpPr>
        <p:spPr bwMode="auto">
          <a:xfrm>
            <a:off x="1860352" y="695289"/>
            <a:ext cx="705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53" name="Rectangle 203"/>
          <p:cNvSpPr>
            <a:spLocks noChangeArrowheads="1"/>
          </p:cNvSpPr>
          <p:nvPr/>
        </p:nvSpPr>
        <p:spPr bwMode="auto">
          <a:xfrm>
            <a:off x="1921361" y="695289"/>
            <a:ext cx="705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54" name="Rectangle 204"/>
          <p:cNvSpPr>
            <a:spLocks noChangeArrowheads="1"/>
          </p:cNvSpPr>
          <p:nvPr/>
        </p:nvSpPr>
        <p:spPr bwMode="auto">
          <a:xfrm>
            <a:off x="1980846" y="695289"/>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 name="Rectangle 206"/>
          <p:cNvSpPr>
            <a:spLocks noChangeArrowheads="1"/>
          </p:cNvSpPr>
          <p:nvPr/>
        </p:nvSpPr>
        <p:spPr bwMode="auto">
          <a:xfrm>
            <a:off x="2083036" y="695289"/>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10" name="Rectangle 207"/>
          <p:cNvSpPr>
            <a:spLocks noChangeArrowheads="1"/>
          </p:cNvSpPr>
          <p:nvPr/>
        </p:nvSpPr>
        <p:spPr bwMode="auto">
          <a:xfrm>
            <a:off x="1749011" y="3652574"/>
            <a:ext cx="9548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1" name="Rectangle 208"/>
          <p:cNvSpPr>
            <a:spLocks noChangeArrowheads="1"/>
          </p:cNvSpPr>
          <p:nvPr/>
        </p:nvSpPr>
        <p:spPr bwMode="auto">
          <a:xfrm>
            <a:off x="1829847" y="3652574"/>
            <a:ext cx="17865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2" name="Rectangle 209"/>
          <p:cNvSpPr>
            <a:spLocks noChangeArrowheads="1"/>
          </p:cNvSpPr>
          <p:nvPr/>
        </p:nvSpPr>
        <p:spPr bwMode="auto">
          <a:xfrm>
            <a:off x="1991522" y="3652574"/>
            <a:ext cx="12321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3" name="Rectangle 210"/>
          <p:cNvSpPr>
            <a:spLocks noChangeArrowheads="1"/>
          </p:cNvSpPr>
          <p:nvPr/>
        </p:nvSpPr>
        <p:spPr bwMode="auto">
          <a:xfrm>
            <a:off x="2113541" y="3652574"/>
            <a:ext cx="13707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 name="Rectangle 211"/>
          <p:cNvSpPr>
            <a:spLocks noChangeArrowheads="1"/>
          </p:cNvSpPr>
          <p:nvPr/>
        </p:nvSpPr>
        <p:spPr bwMode="auto">
          <a:xfrm>
            <a:off x="2234035" y="3652574"/>
            <a:ext cx="109350"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5" name="Rectangle 212"/>
          <p:cNvSpPr>
            <a:spLocks noChangeArrowheads="1"/>
          </p:cNvSpPr>
          <p:nvPr/>
        </p:nvSpPr>
        <p:spPr bwMode="auto">
          <a:xfrm>
            <a:off x="2343851" y="3652574"/>
            <a:ext cx="61605"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6" name="Rectangle 213"/>
          <p:cNvSpPr>
            <a:spLocks noChangeArrowheads="1"/>
          </p:cNvSpPr>
          <p:nvPr/>
        </p:nvSpPr>
        <p:spPr bwMode="auto">
          <a:xfrm>
            <a:off x="2404861" y="3652574"/>
            <a:ext cx="13707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b</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7" name="Rectangle 214"/>
          <p:cNvSpPr>
            <a:spLocks noChangeArrowheads="1"/>
          </p:cNvSpPr>
          <p:nvPr/>
        </p:nvSpPr>
        <p:spPr bwMode="auto">
          <a:xfrm>
            <a:off x="2525353" y="3652574"/>
            <a:ext cx="13707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8" name="Rectangle 215"/>
          <p:cNvSpPr>
            <a:spLocks noChangeArrowheads="1"/>
          </p:cNvSpPr>
          <p:nvPr/>
        </p:nvSpPr>
        <p:spPr bwMode="auto">
          <a:xfrm>
            <a:off x="2647372" y="3652574"/>
            <a:ext cx="95488"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9" name="Rectangle 216"/>
          <p:cNvSpPr>
            <a:spLocks noChangeArrowheads="1"/>
          </p:cNvSpPr>
          <p:nvPr/>
        </p:nvSpPr>
        <p:spPr bwMode="auto">
          <a:xfrm>
            <a:off x="2404861" y="1044538"/>
            <a:ext cx="19829" cy="2505227"/>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 name="Freeform 217"/>
          <p:cNvSpPr>
            <a:spLocks/>
          </p:cNvSpPr>
          <p:nvPr/>
        </p:nvSpPr>
        <p:spPr bwMode="auto">
          <a:xfrm>
            <a:off x="2363679" y="943241"/>
            <a:ext cx="100665" cy="133048"/>
          </a:xfrm>
          <a:custGeom>
            <a:avLst/>
            <a:gdLst>
              <a:gd name="T0" fmla="*/ 33 w 66"/>
              <a:gd name="T1" fmla="*/ 67 h 88"/>
              <a:gd name="T2" fmla="*/ 0 w 66"/>
              <a:gd name="T3" fmla="*/ 88 h 88"/>
              <a:gd name="T4" fmla="*/ 33 w 66"/>
              <a:gd name="T5" fmla="*/ 0 h 88"/>
              <a:gd name="T6" fmla="*/ 66 w 66"/>
              <a:gd name="T7" fmla="*/ 88 h 88"/>
              <a:gd name="T8" fmla="*/ 33 w 66"/>
              <a:gd name="T9" fmla="*/ 67 h 88"/>
            </a:gdLst>
            <a:ahLst/>
            <a:cxnLst>
              <a:cxn ang="0">
                <a:pos x="T0" y="T1"/>
              </a:cxn>
              <a:cxn ang="0">
                <a:pos x="T2" y="T3"/>
              </a:cxn>
              <a:cxn ang="0">
                <a:pos x="T4" y="T5"/>
              </a:cxn>
              <a:cxn ang="0">
                <a:pos x="T6" y="T7"/>
              </a:cxn>
              <a:cxn ang="0">
                <a:pos x="T8" y="T9"/>
              </a:cxn>
            </a:cxnLst>
            <a:rect l="0" t="0" r="r" b="b"/>
            <a:pathLst>
              <a:path w="66" h="88">
                <a:moveTo>
                  <a:pt x="33" y="67"/>
                </a:moveTo>
                <a:lnTo>
                  <a:pt x="0" y="88"/>
                </a:lnTo>
                <a:lnTo>
                  <a:pt x="33" y="0"/>
                </a:lnTo>
                <a:lnTo>
                  <a:pt x="66" y="88"/>
                </a:lnTo>
                <a:lnTo>
                  <a:pt x="33" y="67"/>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1" name="Freeform 218"/>
          <p:cNvSpPr>
            <a:spLocks/>
          </p:cNvSpPr>
          <p:nvPr/>
        </p:nvSpPr>
        <p:spPr bwMode="auto">
          <a:xfrm>
            <a:off x="2363679" y="3518014"/>
            <a:ext cx="100665" cy="133048"/>
          </a:xfrm>
          <a:custGeom>
            <a:avLst/>
            <a:gdLst>
              <a:gd name="T0" fmla="*/ 33 w 66"/>
              <a:gd name="T1" fmla="*/ 21 h 88"/>
              <a:gd name="T2" fmla="*/ 66 w 66"/>
              <a:gd name="T3" fmla="*/ 0 h 88"/>
              <a:gd name="T4" fmla="*/ 33 w 66"/>
              <a:gd name="T5" fmla="*/ 88 h 88"/>
              <a:gd name="T6" fmla="*/ 0 w 66"/>
              <a:gd name="T7" fmla="*/ 0 h 88"/>
              <a:gd name="T8" fmla="*/ 33 w 66"/>
              <a:gd name="T9" fmla="*/ 21 h 88"/>
            </a:gdLst>
            <a:ahLst/>
            <a:cxnLst>
              <a:cxn ang="0">
                <a:pos x="T0" y="T1"/>
              </a:cxn>
              <a:cxn ang="0">
                <a:pos x="T2" y="T3"/>
              </a:cxn>
              <a:cxn ang="0">
                <a:pos x="T4" y="T5"/>
              </a:cxn>
              <a:cxn ang="0">
                <a:pos x="T6" y="T7"/>
              </a:cxn>
              <a:cxn ang="0">
                <a:pos x="T8" y="T9"/>
              </a:cxn>
            </a:cxnLst>
            <a:rect l="0" t="0" r="r" b="b"/>
            <a:pathLst>
              <a:path w="66" h="88">
                <a:moveTo>
                  <a:pt x="33" y="21"/>
                </a:moveTo>
                <a:lnTo>
                  <a:pt x="66" y="0"/>
                </a:lnTo>
                <a:lnTo>
                  <a:pt x="33" y="88"/>
                </a:lnTo>
                <a:lnTo>
                  <a:pt x="0" y="0"/>
                </a:lnTo>
                <a:lnTo>
                  <a:pt x="33" y="21"/>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22" name="Rectangle 219"/>
          <p:cNvSpPr>
            <a:spLocks noChangeArrowheads="1"/>
          </p:cNvSpPr>
          <p:nvPr/>
        </p:nvSpPr>
        <p:spPr bwMode="auto">
          <a:xfrm>
            <a:off x="2160823" y="1044538"/>
            <a:ext cx="21353" cy="2505227"/>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 name="Freeform 220"/>
          <p:cNvSpPr>
            <a:spLocks/>
          </p:cNvSpPr>
          <p:nvPr/>
        </p:nvSpPr>
        <p:spPr bwMode="auto">
          <a:xfrm>
            <a:off x="2121167" y="943241"/>
            <a:ext cx="100665" cy="133048"/>
          </a:xfrm>
          <a:custGeom>
            <a:avLst/>
            <a:gdLst>
              <a:gd name="T0" fmla="*/ 33 w 66"/>
              <a:gd name="T1" fmla="*/ 67 h 88"/>
              <a:gd name="T2" fmla="*/ 0 w 66"/>
              <a:gd name="T3" fmla="*/ 88 h 88"/>
              <a:gd name="T4" fmla="*/ 33 w 66"/>
              <a:gd name="T5" fmla="*/ 0 h 88"/>
              <a:gd name="T6" fmla="*/ 66 w 66"/>
              <a:gd name="T7" fmla="*/ 88 h 88"/>
              <a:gd name="T8" fmla="*/ 33 w 66"/>
              <a:gd name="T9" fmla="*/ 67 h 88"/>
            </a:gdLst>
            <a:ahLst/>
            <a:cxnLst>
              <a:cxn ang="0">
                <a:pos x="T0" y="T1"/>
              </a:cxn>
              <a:cxn ang="0">
                <a:pos x="T2" y="T3"/>
              </a:cxn>
              <a:cxn ang="0">
                <a:pos x="T4" y="T5"/>
              </a:cxn>
              <a:cxn ang="0">
                <a:pos x="T6" y="T7"/>
              </a:cxn>
              <a:cxn ang="0">
                <a:pos x="T8" y="T9"/>
              </a:cxn>
            </a:cxnLst>
            <a:rect l="0" t="0" r="r" b="b"/>
            <a:pathLst>
              <a:path w="66" h="88">
                <a:moveTo>
                  <a:pt x="33" y="67"/>
                </a:moveTo>
                <a:lnTo>
                  <a:pt x="0" y="88"/>
                </a:lnTo>
                <a:lnTo>
                  <a:pt x="33" y="0"/>
                </a:lnTo>
                <a:lnTo>
                  <a:pt x="66" y="88"/>
                </a:lnTo>
                <a:lnTo>
                  <a:pt x="33" y="67"/>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4" name="Freeform 221"/>
          <p:cNvSpPr>
            <a:spLocks/>
          </p:cNvSpPr>
          <p:nvPr/>
        </p:nvSpPr>
        <p:spPr bwMode="auto">
          <a:xfrm>
            <a:off x="2121167" y="3518014"/>
            <a:ext cx="100665" cy="133048"/>
          </a:xfrm>
          <a:custGeom>
            <a:avLst/>
            <a:gdLst>
              <a:gd name="T0" fmla="*/ 33 w 66"/>
              <a:gd name="T1" fmla="*/ 21 h 88"/>
              <a:gd name="T2" fmla="*/ 66 w 66"/>
              <a:gd name="T3" fmla="*/ 0 h 88"/>
              <a:gd name="T4" fmla="*/ 33 w 66"/>
              <a:gd name="T5" fmla="*/ 88 h 88"/>
              <a:gd name="T6" fmla="*/ 0 w 66"/>
              <a:gd name="T7" fmla="*/ 0 h 88"/>
              <a:gd name="T8" fmla="*/ 33 w 66"/>
              <a:gd name="T9" fmla="*/ 21 h 88"/>
            </a:gdLst>
            <a:ahLst/>
            <a:cxnLst>
              <a:cxn ang="0">
                <a:pos x="T0" y="T1"/>
              </a:cxn>
              <a:cxn ang="0">
                <a:pos x="T2" y="T3"/>
              </a:cxn>
              <a:cxn ang="0">
                <a:pos x="T4" y="T5"/>
              </a:cxn>
              <a:cxn ang="0">
                <a:pos x="T6" y="T7"/>
              </a:cxn>
              <a:cxn ang="0">
                <a:pos x="T8" y="T9"/>
              </a:cxn>
            </a:cxnLst>
            <a:rect l="0" t="0" r="r" b="b"/>
            <a:pathLst>
              <a:path w="66" h="88">
                <a:moveTo>
                  <a:pt x="33" y="21"/>
                </a:moveTo>
                <a:lnTo>
                  <a:pt x="66" y="0"/>
                </a:lnTo>
                <a:lnTo>
                  <a:pt x="33" y="88"/>
                </a:lnTo>
                <a:lnTo>
                  <a:pt x="0" y="0"/>
                </a:lnTo>
                <a:lnTo>
                  <a:pt x="33" y="21"/>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25" name="Rectangle 222"/>
          <p:cNvSpPr>
            <a:spLocks noChangeArrowheads="1"/>
          </p:cNvSpPr>
          <p:nvPr/>
        </p:nvSpPr>
        <p:spPr bwMode="auto">
          <a:xfrm>
            <a:off x="1918311" y="1044538"/>
            <a:ext cx="19829" cy="2505227"/>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6" name="Freeform 223"/>
          <p:cNvSpPr>
            <a:spLocks/>
          </p:cNvSpPr>
          <p:nvPr/>
        </p:nvSpPr>
        <p:spPr bwMode="auto">
          <a:xfrm>
            <a:off x="1877130" y="943241"/>
            <a:ext cx="102191" cy="133048"/>
          </a:xfrm>
          <a:custGeom>
            <a:avLst/>
            <a:gdLst>
              <a:gd name="T0" fmla="*/ 34 w 67"/>
              <a:gd name="T1" fmla="*/ 67 h 88"/>
              <a:gd name="T2" fmla="*/ 0 w 67"/>
              <a:gd name="T3" fmla="*/ 88 h 88"/>
              <a:gd name="T4" fmla="*/ 34 w 67"/>
              <a:gd name="T5" fmla="*/ 0 h 88"/>
              <a:gd name="T6" fmla="*/ 67 w 67"/>
              <a:gd name="T7" fmla="*/ 88 h 88"/>
              <a:gd name="T8" fmla="*/ 34 w 67"/>
              <a:gd name="T9" fmla="*/ 67 h 88"/>
            </a:gdLst>
            <a:ahLst/>
            <a:cxnLst>
              <a:cxn ang="0">
                <a:pos x="T0" y="T1"/>
              </a:cxn>
              <a:cxn ang="0">
                <a:pos x="T2" y="T3"/>
              </a:cxn>
              <a:cxn ang="0">
                <a:pos x="T4" y="T5"/>
              </a:cxn>
              <a:cxn ang="0">
                <a:pos x="T6" y="T7"/>
              </a:cxn>
              <a:cxn ang="0">
                <a:pos x="T8" y="T9"/>
              </a:cxn>
            </a:cxnLst>
            <a:rect l="0" t="0" r="r" b="b"/>
            <a:pathLst>
              <a:path w="67" h="88">
                <a:moveTo>
                  <a:pt x="34" y="67"/>
                </a:moveTo>
                <a:lnTo>
                  <a:pt x="0" y="88"/>
                </a:lnTo>
                <a:lnTo>
                  <a:pt x="34" y="0"/>
                </a:lnTo>
                <a:lnTo>
                  <a:pt x="67" y="88"/>
                </a:lnTo>
                <a:lnTo>
                  <a:pt x="34" y="67"/>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7" name="Freeform 224"/>
          <p:cNvSpPr>
            <a:spLocks/>
          </p:cNvSpPr>
          <p:nvPr/>
        </p:nvSpPr>
        <p:spPr bwMode="auto">
          <a:xfrm>
            <a:off x="1877130" y="3518014"/>
            <a:ext cx="102191" cy="133048"/>
          </a:xfrm>
          <a:custGeom>
            <a:avLst/>
            <a:gdLst>
              <a:gd name="T0" fmla="*/ 34 w 67"/>
              <a:gd name="T1" fmla="*/ 21 h 88"/>
              <a:gd name="T2" fmla="*/ 67 w 67"/>
              <a:gd name="T3" fmla="*/ 0 h 88"/>
              <a:gd name="T4" fmla="*/ 34 w 67"/>
              <a:gd name="T5" fmla="*/ 88 h 88"/>
              <a:gd name="T6" fmla="*/ 0 w 67"/>
              <a:gd name="T7" fmla="*/ 0 h 88"/>
              <a:gd name="T8" fmla="*/ 34 w 67"/>
              <a:gd name="T9" fmla="*/ 21 h 88"/>
            </a:gdLst>
            <a:ahLst/>
            <a:cxnLst>
              <a:cxn ang="0">
                <a:pos x="T0" y="T1"/>
              </a:cxn>
              <a:cxn ang="0">
                <a:pos x="T2" y="T3"/>
              </a:cxn>
              <a:cxn ang="0">
                <a:pos x="T4" y="T5"/>
              </a:cxn>
              <a:cxn ang="0">
                <a:pos x="T6" y="T7"/>
              </a:cxn>
              <a:cxn ang="0">
                <a:pos x="T8" y="T9"/>
              </a:cxn>
            </a:cxnLst>
            <a:rect l="0" t="0" r="r" b="b"/>
            <a:pathLst>
              <a:path w="67" h="88">
                <a:moveTo>
                  <a:pt x="34" y="21"/>
                </a:moveTo>
                <a:lnTo>
                  <a:pt x="67" y="0"/>
                </a:lnTo>
                <a:lnTo>
                  <a:pt x="34" y="88"/>
                </a:lnTo>
                <a:lnTo>
                  <a:pt x="0" y="0"/>
                </a:lnTo>
                <a:lnTo>
                  <a:pt x="34" y="21"/>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28" name="Rectangle 225"/>
          <p:cNvSpPr>
            <a:spLocks noChangeArrowheads="1"/>
          </p:cNvSpPr>
          <p:nvPr/>
        </p:nvSpPr>
        <p:spPr bwMode="auto">
          <a:xfrm>
            <a:off x="2414012" y="3140038"/>
            <a:ext cx="3645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9" name="Rectangle 226"/>
          <p:cNvSpPr>
            <a:spLocks noChangeArrowheads="1"/>
          </p:cNvSpPr>
          <p:nvPr/>
        </p:nvSpPr>
        <p:spPr bwMode="auto">
          <a:xfrm>
            <a:off x="2171500" y="3259479"/>
            <a:ext cx="607042"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0" name="Rectangle 227"/>
          <p:cNvSpPr>
            <a:spLocks noChangeArrowheads="1"/>
          </p:cNvSpPr>
          <p:nvPr/>
        </p:nvSpPr>
        <p:spPr bwMode="auto">
          <a:xfrm>
            <a:off x="1928988" y="3380432"/>
            <a:ext cx="849555"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 name="Oval 228"/>
          <p:cNvSpPr>
            <a:spLocks noChangeArrowheads="1"/>
          </p:cNvSpPr>
          <p:nvPr/>
        </p:nvSpPr>
        <p:spPr bwMode="auto">
          <a:xfrm>
            <a:off x="2383507" y="3114336"/>
            <a:ext cx="67110"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 name="Oval 229"/>
          <p:cNvSpPr>
            <a:spLocks noChangeArrowheads="1"/>
          </p:cNvSpPr>
          <p:nvPr/>
        </p:nvSpPr>
        <p:spPr bwMode="auto">
          <a:xfrm>
            <a:off x="2383507" y="3112824"/>
            <a:ext cx="67110" cy="68036"/>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3" name="Oval 230"/>
          <p:cNvSpPr>
            <a:spLocks noChangeArrowheads="1"/>
          </p:cNvSpPr>
          <p:nvPr/>
        </p:nvSpPr>
        <p:spPr bwMode="auto">
          <a:xfrm>
            <a:off x="2145571" y="3232265"/>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4" name="Oval 231"/>
          <p:cNvSpPr>
            <a:spLocks noChangeArrowheads="1"/>
          </p:cNvSpPr>
          <p:nvPr/>
        </p:nvSpPr>
        <p:spPr bwMode="auto">
          <a:xfrm>
            <a:off x="2145571" y="3230753"/>
            <a:ext cx="67110" cy="68036"/>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5" name="Oval 232"/>
          <p:cNvSpPr>
            <a:spLocks noChangeArrowheads="1"/>
          </p:cNvSpPr>
          <p:nvPr/>
        </p:nvSpPr>
        <p:spPr bwMode="auto">
          <a:xfrm>
            <a:off x="1903059" y="3362289"/>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6" name="Oval 233"/>
          <p:cNvSpPr>
            <a:spLocks noChangeArrowheads="1"/>
          </p:cNvSpPr>
          <p:nvPr/>
        </p:nvSpPr>
        <p:spPr bwMode="auto">
          <a:xfrm>
            <a:off x="1901534" y="3360776"/>
            <a:ext cx="68636" cy="68036"/>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7" name="Rectangle 234"/>
          <p:cNvSpPr>
            <a:spLocks noChangeArrowheads="1"/>
          </p:cNvSpPr>
          <p:nvPr/>
        </p:nvSpPr>
        <p:spPr bwMode="auto">
          <a:xfrm>
            <a:off x="2414012" y="1201776"/>
            <a:ext cx="3645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8" name="Rectangle 235"/>
          <p:cNvSpPr>
            <a:spLocks noChangeArrowheads="1"/>
          </p:cNvSpPr>
          <p:nvPr/>
        </p:nvSpPr>
        <p:spPr bwMode="auto">
          <a:xfrm>
            <a:off x="2171500" y="1322729"/>
            <a:ext cx="607042"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9" name="Rectangle 236"/>
          <p:cNvSpPr>
            <a:spLocks noChangeArrowheads="1"/>
          </p:cNvSpPr>
          <p:nvPr/>
        </p:nvSpPr>
        <p:spPr bwMode="auto">
          <a:xfrm>
            <a:off x="1928988" y="1442170"/>
            <a:ext cx="849555" cy="21167"/>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0" name="Oval 237"/>
          <p:cNvSpPr>
            <a:spLocks noChangeArrowheads="1"/>
          </p:cNvSpPr>
          <p:nvPr/>
        </p:nvSpPr>
        <p:spPr bwMode="auto">
          <a:xfrm>
            <a:off x="2383507" y="1177586"/>
            <a:ext cx="67110"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1" name="Oval 238"/>
          <p:cNvSpPr>
            <a:spLocks noChangeArrowheads="1"/>
          </p:cNvSpPr>
          <p:nvPr/>
        </p:nvSpPr>
        <p:spPr bwMode="auto">
          <a:xfrm>
            <a:off x="2383507" y="1176074"/>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2" name="Oval 239"/>
          <p:cNvSpPr>
            <a:spLocks noChangeArrowheads="1"/>
          </p:cNvSpPr>
          <p:nvPr/>
        </p:nvSpPr>
        <p:spPr bwMode="auto">
          <a:xfrm>
            <a:off x="2144045" y="1294003"/>
            <a:ext cx="65585" cy="66524"/>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3" name="Oval 240"/>
          <p:cNvSpPr>
            <a:spLocks noChangeArrowheads="1"/>
          </p:cNvSpPr>
          <p:nvPr/>
        </p:nvSpPr>
        <p:spPr bwMode="auto">
          <a:xfrm>
            <a:off x="2142521" y="1294003"/>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4" name="Oval 241"/>
          <p:cNvSpPr>
            <a:spLocks noChangeArrowheads="1"/>
          </p:cNvSpPr>
          <p:nvPr/>
        </p:nvSpPr>
        <p:spPr bwMode="auto">
          <a:xfrm>
            <a:off x="1900008" y="1425538"/>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5" name="Oval 242"/>
          <p:cNvSpPr>
            <a:spLocks noChangeArrowheads="1"/>
          </p:cNvSpPr>
          <p:nvPr/>
        </p:nvSpPr>
        <p:spPr bwMode="auto">
          <a:xfrm>
            <a:off x="1900008" y="1424027"/>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6" name="Rectangle 243"/>
          <p:cNvSpPr>
            <a:spLocks noChangeArrowheads="1"/>
          </p:cNvSpPr>
          <p:nvPr/>
        </p:nvSpPr>
        <p:spPr bwMode="auto">
          <a:xfrm>
            <a:off x="3702833" y="1765717"/>
            <a:ext cx="19829" cy="281214"/>
          </a:xfrm>
          <a:prstGeom prst="rect">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7" name="Freeform 244"/>
          <p:cNvSpPr>
            <a:spLocks/>
          </p:cNvSpPr>
          <p:nvPr/>
        </p:nvSpPr>
        <p:spPr bwMode="auto">
          <a:xfrm>
            <a:off x="3663177" y="1665932"/>
            <a:ext cx="100665" cy="133048"/>
          </a:xfrm>
          <a:custGeom>
            <a:avLst/>
            <a:gdLst>
              <a:gd name="T0" fmla="*/ 33 w 66"/>
              <a:gd name="T1" fmla="*/ 66 h 88"/>
              <a:gd name="T2" fmla="*/ 0 w 66"/>
              <a:gd name="T3" fmla="*/ 88 h 88"/>
              <a:gd name="T4" fmla="*/ 33 w 66"/>
              <a:gd name="T5" fmla="*/ 0 h 88"/>
              <a:gd name="T6" fmla="*/ 66 w 66"/>
              <a:gd name="T7" fmla="*/ 88 h 88"/>
              <a:gd name="T8" fmla="*/ 33 w 66"/>
              <a:gd name="T9" fmla="*/ 66 h 88"/>
            </a:gdLst>
            <a:ahLst/>
            <a:cxnLst>
              <a:cxn ang="0">
                <a:pos x="T0" y="T1"/>
              </a:cxn>
              <a:cxn ang="0">
                <a:pos x="T2" y="T3"/>
              </a:cxn>
              <a:cxn ang="0">
                <a:pos x="T4" y="T5"/>
              </a:cxn>
              <a:cxn ang="0">
                <a:pos x="T6" y="T7"/>
              </a:cxn>
              <a:cxn ang="0">
                <a:pos x="T8" y="T9"/>
              </a:cxn>
            </a:cxnLst>
            <a:rect l="0" t="0" r="r" b="b"/>
            <a:pathLst>
              <a:path w="66" h="88">
                <a:moveTo>
                  <a:pt x="33" y="66"/>
                </a:moveTo>
                <a:lnTo>
                  <a:pt x="0" y="88"/>
                </a:lnTo>
                <a:lnTo>
                  <a:pt x="33" y="0"/>
                </a:lnTo>
                <a:lnTo>
                  <a:pt x="66" y="88"/>
                </a:lnTo>
                <a:lnTo>
                  <a:pt x="33" y="66"/>
                </a:lnTo>
                <a:close/>
              </a:path>
            </a:pathLst>
          </a:cu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8" name="Freeform 245"/>
          <p:cNvSpPr>
            <a:spLocks/>
          </p:cNvSpPr>
          <p:nvPr/>
        </p:nvSpPr>
        <p:spPr bwMode="auto">
          <a:xfrm>
            <a:off x="3663177" y="2013670"/>
            <a:ext cx="100665" cy="133048"/>
          </a:xfrm>
          <a:custGeom>
            <a:avLst/>
            <a:gdLst>
              <a:gd name="T0" fmla="*/ 33 w 66"/>
              <a:gd name="T1" fmla="*/ 22 h 88"/>
              <a:gd name="T2" fmla="*/ 66 w 66"/>
              <a:gd name="T3" fmla="*/ 0 h 88"/>
              <a:gd name="T4" fmla="*/ 33 w 66"/>
              <a:gd name="T5" fmla="*/ 88 h 88"/>
              <a:gd name="T6" fmla="*/ 0 w 66"/>
              <a:gd name="T7" fmla="*/ 0 h 88"/>
              <a:gd name="T8" fmla="*/ 33 w 66"/>
              <a:gd name="T9" fmla="*/ 22 h 88"/>
            </a:gdLst>
            <a:ahLst/>
            <a:cxnLst>
              <a:cxn ang="0">
                <a:pos x="T0" y="T1"/>
              </a:cxn>
              <a:cxn ang="0">
                <a:pos x="T2" y="T3"/>
              </a:cxn>
              <a:cxn ang="0">
                <a:pos x="T4" y="T5"/>
              </a:cxn>
              <a:cxn ang="0">
                <a:pos x="T6" y="T7"/>
              </a:cxn>
              <a:cxn ang="0">
                <a:pos x="T8" y="T9"/>
              </a:cxn>
            </a:cxnLst>
            <a:rect l="0" t="0" r="r" b="b"/>
            <a:pathLst>
              <a:path w="66" h="88">
                <a:moveTo>
                  <a:pt x="33" y="22"/>
                </a:moveTo>
                <a:lnTo>
                  <a:pt x="66" y="0"/>
                </a:lnTo>
                <a:lnTo>
                  <a:pt x="33" y="88"/>
                </a:lnTo>
                <a:lnTo>
                  <a:pt x="0" y="0"/>
                </a:lnTo>
                <a:lnTo>
                  <a:pt x="33" y="22"/>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49" name="Rectangle 246"/>
          <p:cNvSpPr>
            <a:spLocks noChangeArrowheads="1"/>
          </p:cNvSpPr>
          <p:nvPr/>
        </p:nvSpPr>
        <p:spPr bwMode="auto">
          <a:xfrm>
            <a:off x="3460321" y="1765717"/>
            <a:ext cx="19829" cy="281214"/>
          </a:xfrm>
          <a:prstGeom prst="rect">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0" name="Freeform 247"/>
          <p:cNvSpPr>
            <a:spLocks/>
          </p:cNvSpPr>
          <p:nvPr/>
        </p:nvSpPr>
        <p:spPr bwMode="auto">
          <a:xfrm>
            <a:off x="3419140" y="1665932"/>
            <a:ext cx="102191" cy="133048"/>
          </a:xfrm>
          <a:custGeom>
            <a:avLst/>
            <a:gdLst>
              <a:gd name="T0" fmla="*/ 33 w 67"/>
              <a:gd name="T1" fmla="*/ 66 h 88"/>
              <a:gd name="T2" fmla="*/ 0 w 67"/>
              <a:gd name="T3" fmla="*/ 88 h 88"/>
              <a:gd name="T4" fmla="*/ 33 w 67"/>
              <a:gd name="T5" fmla="*/ 0 h 88"/>
              <a:gd name="T6" fmla="*/ 67 w 67"/>
              <a:gd name="T7" fmla="*/ 88 h 88"/>
              <a:gd name="T8" fmla="*/ 33 w 67"/>
              <a:gd name="T9" fmla="*/ 66 h 88"/>
            </a:gdLst>
            <a:ahLst/>
            <a:cxnLst>
              <a:cxn ang="0">
                <a:pos x="T0" y="T1"/>
              </a:cxn>
              <a:cxn ang="0">
                <a:pos x="T2" y="T3"/>
              </a:cxn>
              <a:cxn ang="0">
                <a:pos x="T4" y="T5"/>
              </a:cxn>
              <a:cxn ang="0">
                <a:pos x="T6" y="T7"/>
              </a:cxn>
              <a:cxn ang="0">
                <a:pos x="T8" y="T9"/>
              </a:cxn>
            </a:cxnLst>
            <a:rect l="0" t="0" r="r" b="b"/>
            <a:pathLst>
              <a:path w="67" h="88">
                <a:moveTo>
                  <a:pt x="33" y="66"/>
                </a:moveTo>
                <a:lnTo>
                  <a:pt x="0" y="88"/>
                </a:lnTo>
                <a:lnTo>
                  <a:pt x="33" y="0"/>
                </a:lnTo>
                <a:lnTo>
                  <a:pt x="67" y="88"/>
                </a:lnTo>
                <a:lnTo>
                  <a:pt x="33" y="66"/>
                </a:lnTo>
                <a:close/>
              </a:path>
            </a:pathLst>
          </a:cu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1" name="Freeform 248"/>
          <p:cNvSpPr>
            <a:spLocks/>
          </p:cNvSpPr>
          <p:nvPr/>
        </p:nvSpPr>
        <p:spPr bwMode="auto">
          <a:xfrm>
            <a:off x="3419140" y="2013670"/>
            <a:ext cx="102191" cy="133048"/>
          </a:xfrm>
          <a:custGeom>
            <a:avLst/>
            <a:gdLst>
              <a:gd name="T0" fmla="*/ 33 w 67"/>
              <a:gd name="T1" fmla="*/ 22 h 88"/>
              <a:gd name="T2" fmla="*/ 67 w 67"/>
              <a:gd name="T3" fmla="*/ 0 h 88"/>
              <a:gd name="T4" fmla="*/ 33 w 67"/>
              <a:gd name="T5" fmla="*/ 88 h 88"/>
              <a:gd name="T6" fmla="*/ 0 w 67"/>
              <a:gd name="T7" fmla="*/ 0 h 88"/>
              <a:gd name="T8" fmla="*/ 33 w 67"/>
              <a:gd name="T9" fmla="*/ 22 h 88"/>
            </a:gdLst>
            <a:ahLst/>
            <a:cxnLst>
              <a:cxn ang="0">
                <a:pos x="T0" y="T1"/>
              </a:cxn>
              <a:cxn ang="0">
                <a:pos x="T2" y="T3"/>
              </a:cxn>
              <a:cxn ang="0">
                <a:pos x="T4" y="T5"/>
              </a:cxn>
              <a:cxn ang="0">
                <a:pos x="T6" y="T7"/>
              </a:cxn>
              <a:cxn ang="0">
                <a:pos x="T8" y="T9"/>
              </a:cxn>
            </a:cxnLst>
            <a:rect l="0" t="0" r="r" b="b"/>
            <a:pathLst>
              <a:path w="67" h="88">
                <a:moveTo>
                  <a:pt x="33" y="22"/>
                </a:moveTo>
                <a:lnTo>
                  <a:pt x="67" y="0"/>
                </a:lnTo>
                <a:lnTo>
                  <a:pt x="33" y="88"/>
                </a:lnTo>
                <a:lnTo>
                  <a:pt x="0" y="0"/>
                </a:lnTo>
                <a:lnTo>
                  <a:pt x="33" y="22"/>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2" name="Rectangle 249"/>
          <p:cNvSpPr>
            <a:spLocks noChangeArrowheads="1"/>
          </p:cNvSpPr>
          <p:nvPr/>
        </p:nvSpPr>
        <p:spPr bwMode="auto">
          <a:xfrm>
            <a:off x="3216284" y="1765717"/>
            <a:ext cx="21353" cy="281214"/>
          </a:xfrm>
          <a:prstGeom prst="rect">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3" name="Freeform 250"/>
          <p:cNvSpPr>
            <a:spLocks/>
          </p:cNvSpPr>
          <p:nvPr/>
        </p:nvSpPr>
        <p:spPr bwMode="auto">
          <a:xfrm>
            <a:off x="3176628" y="1665932"/>
            <a:ext cx="100665" cy="133048"/>
          </a:xfrm>
          <a:custGeom>
            <a:avLst/>
            <a:gdLst>
              <a:gd name="T0" fmla="*/ 33 w 66"/>
              <a:gd name="T1" fmla="*/ 66 h 88"/>
              <a:gd name="T2" fmla="*/ 0 w 66"/>
              <a:gd name="T3" fmla="*/ 88 h 88"/>
              <a:gd name="T4" fmla="*/ 33 w 66"/>
              <a:gd name="T5" fmla="*/ 0 h 88"/>
              <a:gd name="T6" fmla="*/ 66 w 66"/>
              <a:gd name="T7" fmla="*/ 88 h 88"/>
              <a:gd name="T8" fmla="*/ 33 w 66"/>
              <a:gd name="T9" fmla="*/ 66 h 88"/>
            </a:gdLst>
            <a:ahLst/>
            <a:cxnLst>
              <a:cxn ang="0">
                <a:pos x="T0" y="T1"/>
              </a:cxn>
              <a:cxn ang="0">
                <a:pos x="T2" y="T3"/>
              </a:cxn>
              <a:cxn ang="0">
                <a:pos x="T4" y="T5"/>
              </a:cxn>
              <a:cxn ang="0">
                <a:pos x="T6" y="T7"/>
              </a:cxn>
              <a:cxn ang="0">
                <a:pos x="T8" y="T9"/>
              </a:cxn>
            </a:cxnLst>
            <a:rect l="0" t="0" r="r" b="b"/>
            <a:pathLst>
              <a:path w="66" h="88">
                <a:moveTo>
                  <a:pt x="33" y="66"/>
                </a:moveTo>
                <a:lnTo>
                  <a:pt x="0" y="88"/>
                </a:lnTo>
                <a:lnTo>
                  <a:pt x="33" y="0"/>
                </a:lnTo>
                <a:lnTo>
                  <a:pt x="66" y="88"/>
                </a:lnTo>
                <a:lnTo>
                  <a:pt x="33" y="66"/>
                </a:lnTo>
                <a:close/>
              </a:path>
            </a:pathLst>
          </a:cu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4" name="Freeform 251"/>
          <p:cNvSpPr>
            <a:spLocks/>
          </p:cNvSpPr>
          <p:nvPr/>
        </p:nvSpPr>
        <p:spPr bwMode="auto">
          <a:xfrm>
            <a:off x="3176628" y="2013670"/>
            <a:ext cx="100665" cy="133048"/>
          </a:xfrm>
          <a:custGeom>
            <a:avLst/>
            <a:gdLst>
              <a:gd name="T0" fmla="*/ 33 w 66"/>
              <a:gd name="T1" fmla="*/ 22 h 88"/>
              <a:gd name="T2" fmla="*/ 66 w 66"/>
              <a:gd name="T3" fmla="*/ 0 h 88"/>
              <a:gd name="T4" fmla="*/ 33 w 66"/>
              <a:gd name="T5" fmla="*/ 88 h 88"/>
              <a:gd name="T6" fmla="*/ 0 w 66"/>
              <a:gd name="T7" fmla="*/ 0 h 88"/>
              <a:gd name="T8" fmla="*/ 33 w 66"/>
              <a:gd name="T9" fmla="*/ 22 h 88"/>
            </a:gdLst>
            <a:ahLst/>
            <a:cxnLst>
              <a:cxn ang="0">
                <a:pos x="T0" y="T1"/>
              </a:cxn>
              <a:cxn ang="0">
                <a:pos x="T2" y="T3"/>
              </a:cxn>
              <a:cxn ang="0">
                <a:pos x="T4" y="T5"/>
              </a:cxn>
              <a:cxn ang="0">
                <a:pos x="T6" y="T7"/>
              </a:cxn>
              <a:cxn ang="0">
                <a:pos x="T8" y="T9"/>
              </a:cxn>
            </a:cxnLst>
            <a:rect l="0" t="0" r="r" b="b"/>
            <a:pathLst>
              <a:path w="66" h="88">
                <a:moveTo>
                  <a:pt x="33" y="22"/>
                </a:moveTo>
                <a:lnTo>
                  <a:pt x="66" y="0"/>
                </a:lnTo>
                <a:lnTo>
                  <a:pt x="33" y="88"/>
                </a:lnTo>
                <a:lnTo>
                  <a:pt x="0" y="0"/>
                </a:lnTo>
                <a:lnTo>
                  <a:pt x="33" y="22"/>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5" name="Rectangle 252"/>
          <p:cNvSpPr>
            <a:spLocks noChangeArrowheads="1"/>
          </p:cNvSpPr>
          <p:nvPr/>
        </p:nvSpPr>
        <p:spPr bwMode="auto">
          <a:xfrm>
            <a:off x="2770916" y="2172419"/>
            <a:ext cx="1458122" cy="601738"/>
          </a:xfrm>
          <a:prstGeom prst="rect">
            <a:avLst/>
          </a:prstGeom>
          <a:solidFill>
            <a:schemeClr val="accent6">
              <a:lumMod val="40000"/>
              <a:lumOff val="60000"/>
            </a:schemeClr>
          </a:solidFill>
          <a:ln w="9525">
            <a:solidFill>
              <a:schemeClr val="accent5">
                <a:lumMod val="9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6" name="Rectangle 253"/>
          <p:cNvSpPr>
            <a:spLocks noChangeArrowheads="1"/>
          </p:cNvSpPr>
          <p:nvPr/>
        </p:nvSpPr>
        <p:spPr bwMode="auto">
          <a:xfrm>
            <a:off x="2770916" y="2161836"/>
            <a:ext cx="1458122" cy="196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7" name="Rectangle 254"/>
          <p:cNvSpPr>
            <a:spLocks noChangeArrowheads="1"/>
          </p:cNvSpPr>
          <p:nvPr/>
        </p:nvSpPr>
        <p:spPr bwMode="auto">
          <a:xfrm>
            <a:off x="4219887" y="2172419"/>
            <a:ext cx="19829"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8" name="Freeform 255"/>
          <p:cNvSpPr>
            <a:spLocks/>
          </p:cNvSpPr>
          <p:nvPr/>
        </p:nvSpPr>
        <p:spPr bwMode="auto">
          <a:xfrm>
            <a:off x="4219887" y="2161836"/>
            <a:ext cx="19829" cy="19655"/>
          </a:xfrm>
          <a:custGeom>
            <a:avLst/>
            <a:gdLst>
              <a:gd name="T0" fmla="*/ 6 w 13"/>
              <a:gd name="T1" fmla="*/ 0 h 13"/>
              <a:gd name="T2" fmla="*/ 13 w 13"/>
              <a:gd name="T3" fmla="*/ 0 h 13"/>
              <a:gd name="T4" fmla="*/ 13 w 13"/>
              <a:gd name="T5" fmla="*/ 7 h 13"/>
              <a:gd name="T6" fmla="*/ 0 w 13"/>
              <a:gd name="T7" fmla="*/ 7 h 13"/>
              <a:gd name="T8" fmla="*/ 6 w 13"/>
              <a:gd name="T9" fmla="*/ 13 h 13"/>
              <a:gd name="T10" fmla="*/ 6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6" y="0"/>
                </a:moveTo>
                <a:lnTo>
                  <a:pt x="13" y="0"/>
                </a:lnTo>
                <a:lnTo>
                  <a:pt x="13" y="7"/>
                </a:lnTo>
                <a:lnTo>
                  <a:pt x="0" y="7"/>
                </a:lnTo>
                <a:lnTo>
                  <a:pt x="6" y="13"/>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59" name="Rectangle 256"/>
          <p:cNvSpPr>
            <a:spLocks noChangeArrowheads="1"/>
          </p:cNvSpPr>
          <p:nvPr/>
        </p:nvSpPr>
        <p:spPr bwMode="auto">
          <a:xfrm>
            <a:off x="2770916" y="2763574"/>
            <a:ext cx="1458122" cy="1965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60" name="Freeform 257"/>
          <p:cNvSpPr>
            <a:spLocks/>
          </p:cNvSpPr>
          <p:nvPr/>
        </p:nvSpPr>
        <p:spPr bwMode="auto">
          <a:xfrm>
            <a:off x="4219887" y="2763574"/>
            <a:ext cx="19829" cy="19655"/>
          </a:xfrm>
          <a:custGeom>
            <a:avLst/>
            <a:gdLst>
              <a:gd name="T0" fmla="*/ 13 w 13"/>
              <a:gd name="T1" fmla="*/ 7 h 13"/>
              <a:gd name="T2" fmla="*/ 13 w 13"/>
              <a:gd name="T3" fmla="*/ 13 h 13"/>
              <a:gd name="T4" fmla="*/ 6 w 13"/>
              <a:gd name="T5" fmla="*/ 13 h 13"/>
              <a:gd name="T6" fmla="*/ 6 w 13"/>
              <a:gd name="T7" fmla="*/ 0 h 13"/>
              <a:gd name="T8" fmla="*/ 0 w 13"/>
              <a:gd name="T9" fmla="*/ 7 h 13"/>
              <a:gd name="T10" fmla="*/ 13 w 13"/>
              <a:gd name="T11" fmla="*/ 7 h 13"/>
            </a:gdLst>
            <a:ahLst/>
            <a:cxnLst>
              <a:cxn ang="0">
                <a:pos x="T0" y="T1"/>
              </a:cxn>
              <a:cxn ang="0">
                <a:pos x="T2" y="T3"/>
              </a:cxn>
              <a:cxn ang="0">
                <a:pos x="T4" y="T5"/>
              </a:cxn>
              <a:cxn ang="0">
                <a:pos x="T6" y="T7"/>
              </a:cxn>
              <a:cxn ang="0">
                <a:pos x="T8" y="T9"/>
              </a:cxn>
              <a:cxn ang="0">
                <a:pos x="T10" y="T11"/>
              </a:cxn>
            </a:cxnLst>
            <a:rect l="0" t="0" r="r" b="b"/>
            <a:pathLst>
              <a:path w="13" h="13">
                <a:moveTo>
                  <a:pt x="13" y="7"/>
                </a:moveTo>
                <a:lnTo>
                  <a:pt x="13" y="13"/>
                </a:lnTo>
                <a:lnTo>
                  <a:pt x="6" y="13"/>
                </a:lnTo>
                <a:lnTo>
                  <a:pt x="6" y="0"/>
                </a:lnTo>
                <a:lnTo>
                  <a:pt x="0" y="7"/>
                </a:lnTo>
                <a:lnTo>
                  <a:pt x="1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61" name="Rectangle 258"/>
          <p:cNvSpPr>
            <a:spLocks noChangeArrowheads="1"/>
          </p:cNvSpPr>
          <p:nvPr/>
        </p:nvSpPr>
        <p:spPr bwMode="auto">
          <a:xfrm>
            <a:off x="2761765" y="2172419"/>
            <a:ext cx="19829" cy="6017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62" name="Freeform 259"/>
          <p:cNvSpPr>
            <a:spLocks/>
          </p:cNvSpPr>
          <p:nvPr/>
        </p:nvSpPr>
        <p:spPr bwMode="auto">
          <a:xfrm>
            <a:off x="2761765" y="2763574"/>
            <a:ext cx="19829" cy="19655"/>
          </a:xfrm>
          <a:custGeom>
            <a:avLst/>
            <a:gdLst>
              <a:gd name="T0" fmla="*/ 6 w 13"/>
              <a:gd name="T1" fmla="*/ 13 h 13"/>
              <a:gd name="T2" fmla="*/ 0 w 13"/>
              <a:gd name="T3" fmla="*/ 13 h 13"/>
              <a:gd name="T4" fmla="*/ 0 w 13"/>
              <a:gd name="T5" fmla="*/ 7 h 13"/>
              <a:gd name="T6" fmla="*/ 13 w 13"/>
              <a:gd name="T7" fmla="*/ 7 h 13"/>
              <a:gd name="T8" fmla="*/ 6 w 13"/>
              <a:gd name="T9" fmla="*/ 0 h 13"/>
              <a:gd name="T10" fmla="*/ 6 w 13"/>
              <a:gd name="T11" fmla="*/ 13 h 13"/>
            </a:gdLst>
            <a:ahLst/>
            <a:cxnLst>
              <a:cxn ang="0">
                <a:pos x="T0" y="T1"/>
              </a:cxn>
              <a:cxn ang="0">
                <a:pos x="T2" y="T3"/>
              </a:cxn>
              <a:cxn ang="0">
                <a:pos x="T4" y="T5"/>
              </a:cxn>
              <a:cxn ang="0">
                <a:pos x="T6" y="T7"/>
              </a:cxn>
              <a:cxn ang="0">
                <a:pos x="T8" y="T9"/>
              </a:cxn>
              <a:cxn ang="0">
                <a:pos x="T10" y="T11"/>
              </a:cxn>
            </a:cxnLst>
            <a:rect l="0" t="0" r="r" b="b"/>
            <a:pathLst>
              <a:path w="13" h="13">
                <a:moveTo>
                  <a:pt x="6" y="13"/>
                </a:moveTo>
                <a:lnTo>
                  <a:pt x="0" y="13"/>
                </a:lnTo>
                <a:lnTo>
                  <a:pt x="0" y="7"/>
                </a:lnTo>
                <a:lnTo>
                  <a:pt x="13" y="7"/>
                </a:lnTo>
                <a:lnTo>
                  <a:pt x="6" y="0"/>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63" name="Freeform 260"/>
          <p:cNvSpPr>
            <a:spLocks/>
          </p:cNvSpPr>
          <p:nvPr/>
        </p:nvSpPr>
        <p:spPr bwMode="auto">
          <a:xfrm>
            <a:off x="2761765" y="2161836"/>
            <a:ext cx="19829" cy="19655"/>
          </a:xfrm>
          <a:custGeom>
            <a:avLst/>
            <a:gdLst>
              <a:gd name="T0" fmla="*/ 0 w 13"/>
              <a:gd name="T1" fmla="*/ 7 h 13"/>
              <a:gd name="T2" fmla="*/ 0 w 13"/>
              <a:gd name="T3" fmla="*/ 0 h 13"/>
              <a:gd name="T4" fmla="*/ 6 w 13"/>
              <a:gd name="T5" fmla="*/ 0 h 13"/>
              <a:gd name="T6" fmla="*/ 6 w 13"/>
              <a:gd name="T7" fmla="*/ 13 h 13"/>
              <a:gd name="T8" fmla="*/ 13 w 13"/>
              <a:gd name="T9" fmla="*/ 7 h 13"/>
              <a:gd name="T10" fmla="*/ 0 w 13"/>
              <a:gd name="T11" fmla="*/ 7 h 13"/>
            </a:gdLst>
            <a:ahLst/>
            <a:cxnLst>
              <a:cxn ang="0">
                <a:pos x="T0" y="T1"/>
              </a:cxn>
              <a:cxn ang="0">
                <a:pos x="T2" y="T3"/>
              </a:cxn>
              <a:cxn ang="0">
                <a:pos x="T4" y="T5"/>
              </a:cxn>
              <a:cxn ang="0">
                <a:pos x="T6" y="T7"/>
              </a:cxn>
              <a:cxn ang="0">
                <a:pos x="T8" y="T9"/>
              </a:cxn>
              <a:cxn ang="0">
                <a:pos x="T10" y="T11"/>
              </a:cxn>
            </a:cxnLst>
            <a:rect l="0" t="0" r="r" b="b"/>
            <a:pathLst>
              <a:path w="13" h="13">
                <a:moveTo>
                  <a:pt x="0" y="7"/>
                </a:moveTo>
                <a:lnTo>
                  <a:pt x="0" y="0"/>
                </a:lnTo>
                <a:lnTo>
                  <a:pt x="6" y="0"/>
                </a:lnTo>
                <a:lnTo>
                  <a:pt x="6" y="13"/>
                </a:lnTo>
                <a:lnTo>
                  <a:pt x="13"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64" name="Rectangle 261"/>
          <p:cNvSpPr>
            <a:spLocks noChangeArrowheads="1"/>
          </p:cNvSpPr>
          <p:nvPr/>
        </p:nvSpPr>
        <p:spPr bwMode="auto">
          <a:xfrm>
            <a:off x="3092740" y="2189051"/>
            <a:ext cx="17692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5" name="Rectangle 262"/>
          <p:cNvSpPr>
            <a:spLocks noChangeArrowheads="1"/>
          </p:cNvSpPr>
          <p:nvPr/>
        </p:nvSpPr>
        <p:spPr bwMode="auto">
          <a:xfrm>
            <a:off x="3173578" y="2189051"/>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6" name="Rectangle 263"/>
          <p:cNvSpPr>
            <a:spLocks noChangeArrowheads="1"/>
          </p:cNvSpPr>
          <p:nvPr/>
        </p:nvSpPr>
        <p:spPr bwMode="auto">
          <a:xfrm>
            <a:off x="3295596" y="2189051"/>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7" name="Rectangle 264"/>
          <p:cNvSpPr>
            <a:spLocks noChangeArrowheads="1"/>
          </p:cNvSpPr>
          <p:nvPr/>
        </p:nvSpPr>
        <p:spPr bwMode="auto">
          <a:xfrm>
            <a:off x="3364231" y="2189051"/>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8" name="Rectangle 265"/>
          <p:cNvSpPr>
            <a:spLocks noChangeArrowheads="1"/>
          </p:cNvSpPr>
          <p:nvPr/>
        </p:nvSpPr>
        <p:spPr bwMode="auto">
          <a:xfrm>
            <a:off x="3469473" y="2189051"/>
            <a:ext cx="17997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9" name="Rectangle 266"/>
          <p:cNvSpPr>
            <a:spLocks noChangeArrowheads="1"/>
          </p:cNvSpPr>
          <p:nvPr/>
        </p:nvSpPr>
        <p:spPr bwMode="auto">
          <a:xfrm>
            <a:off x="3551835" y="2189051"/>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0" name="Rectangle 267"/>
          <p:cNvSpPr>
            <a:spLocks noChangeArrowheads="1"/>
          </p:cNvSpPr>
          <p:nvPr/>
        </p:nvSpPr>
        <p:spPr bwMode="auto">
          <a:xfrm>
            <a:off x="3672328" y="2189051"/>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1" name="Rectangle 268"/>
          <p:cNvSpPr>
            <a:spLocks noChangeArrowheads="1"/>
          </p:cNvSpPr>
          <p:nvPr/>
        </p:nvSpPr>
        <p:spPr bwMode="auto">
          <a:xfrm>
            <a:off x="3782145" y="2189051"/>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l</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2" name="Rectangle 269"/>
          <p:cNvSpPr>
            <a:spLocks noChangeArrowheads="1"/>
          </p:cNvSpPr>
          <p:nvPr/>
        </p:nvSpPr>
        <p:spPr bwMode="auto">
          <a:xfrm>
            <a:off x="2931065" y="2429443"/>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3" name="Rectangle 270"/>
          <p:cNvSpPr>
            <a:spLocks noChangeArrowheads="1"/>
          </p:cNvSpPr>
          <p:nvPr/>
        </p:nvSpPr>
        <p:spPr bwMode="auto">
          <a:xfrm>
            <a:off x="3053084" y="2429443"/>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4" name="Rectangle 271"/>
          <p:cNvSpPr>
            <a:spLocks noChangeArrowheads="1"/>
          </p:cNvSpPr>
          <p:nvPr/>
        </p:nvSpPr>
        <p:spPr bwMode="auto">
          <a:xfrm>
            <a:off x="3161376" y="2429443"/>
            <a:ext cx="17997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5" name="Rectangle 272"/>
          <p:cNvSpPr>
            <a:spLocks noChangeArrowheads="1"/>
          </p:cNvSpPr>
          <p:nvPr/>
        </p:nvSpPr>
        <p:spPr bwMode="auto">
          <a:xfrm>
            <a:off x="3242213" y="2429443"/>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6" name="Rectangle 273"/>
          <p:cNvSpPr>
            <a:spLocks noChangeArrowheads="1"/>
          </p:cNvSpPr>
          <p:nvPr/>
        </p:nvSpPr>
        <p:spPr bwMode="auto">
          <a:xfrm>
            <a:off x="3307798" y="2429443"/>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77" name="Rectangle 274"/>
          <p:cNvSpPr>
            <a:spLocks noChangeArrowheads="1"/>
          </p:cNvSpPr>
          <p:nvPr/>
        </p:nvSpPr>
        <p:spPr bwMode="auto">
          <a:xfrm>
            <a:off x="3429817" y="2429443"/>
            <a:ext cx="222684"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h</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8" name="Rectangle 275"/>
          <p:cNvSpPr>
            <a:spLocks noChangeArrowheads="1"/>
          </p:cNvSpPr>
          <p:nvPr/>
        </p:nvSpPr>
        <p:spPr bwMode="auto">
          <a:xfrm>
            <a:off x="3551835" y="2429443"/>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9" name="Rectangle 276"/>
          <p:cNvSpPr>
            <a:spLocks noChangeArrowheads="1"/>
          </p:cNvSpPr>
          <p:nvPr/>
        </p:nvSpPr>
        <p:spPr bwMode="auto">
          <a:xfrm>
            <a:off x="3660126" y="2429443"/>
            <a:ext cx="179977"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80" name="Rectangle 277"/>
          <p:cNvSpPr>
            <a:spLocks noChangeArrowheads="1"/>
          </p:cNvSpPr>
          <p:nvPr/>
        </p:nvSpPr>
        <p:spPr bwMode="auto">
          <a:xfrm>
            <a:off x="3740964" y="2429443"/>
            <a:ext cx="207432"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81" name="Rectangle 278"/>
          <p:cNvSpPr>
            <a:spLocks noChangeArrowheads="1"/>
          </p:cNvSpPr>
          <p:nvPr/>
        </p:nvSpPr>
        <p:spPr bwMode="auto">
          <a:xfrm>
            <a:off x="3847730" y="2429443"/>
            <a:ext cx="167776"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l</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82" name="Rectangle 279"/>
          <p:cNvSpPr>
            <a:spLocks noChangeArrowheads="1"/>
          </p:cNvSpPr>
          <p:nvPr/>
        </p:nvSpPr>
        <p:spPr bwMode="auto">
          <a:xfrm>
            <a:off x="3916365" y="2429443"/>
            <a:ext cx="195230" cy="332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83" name="Rectangle 280"/>
          <p:cNvSpPr>
            <a:spLocks noChangeArrowheads="1"/>
          </p:cNvSpPr>
          <p:nvPr/>
        </p:nvSpPr>
        <p:spPr bwMode="auto">
          <a:xfrm>
            <a:off x="2705331" y="1746062"/>
            <a:ext cx="15093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dirty="0">
              <a:ln>
                <a:noFill/>
              </a:ln>
              <a:solidFill>
                <a:srgbClr val="FF00FF"/>
              </a:solidFill>
              <a:effectLst/>
              <a:uLnTx/>
              <a:uFillTx/>
              <a:latin typeface="Arial" panose="020B0604020202020204" pitchFamily="34" charset="0"/>
              <a:ea typeface="+mn-ea"/>
              <a:cs typeface="Arial"/>
            </a:endParaRPr>
          </a:p>
        </p:txBody>
      </p:sp>
      <p:sp>
        <p:nvSpPr>
          <p:cNvPr id="84" name="Rectangle 281"/>
          <p:cNvSpPr>
            <a:spLocks noChangeArrowheads="1"/>
          </p:cNvSpPr>
          <p:nvPr/>
        </p:nvSpPr>
        <p:spPr bwMode="auto">
          <a:xfrm>
            <a:off x="2842602" y="1746062"/>
            <a:ext cx="150932"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dirty="0">
              <a:ln>
                <a:noFill/>
              </a:ln>
              <a:solidFill>
                <a:srgbClr val="FF00FF"/>
              </a:solidFill>
              <a:effectLst/>
              <a:uLnTx/>
              <a:uFillTx/>
              <a:latin typeface="Arial" panose="020B0604020202020204" pitchFamily="34" charset="0"/>
              <a:ea typeface="+mn-ea"/>
              <a:cs typeface="Arial"/>
            </a:endParaRPr>
          </a:p>
        </p:txBody>
      </p:sp>
      <p:sp>
        <p:nvSpPr>
          <p:cNvPr id="85" name="Rectangle 282"/>
          <p:cNvSpPr>
            <a:spLocks noChangeArrowheads="1"/>
          </p:cNvSpPr>
          <p:nvPr/>
        </p:nvSpPr>
        <p:spPr bwMode="auto">
          <a:xfrm>
            <a:off x="2976822" y="1746062"/>
            <a:ext cx="164794" cy="29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Arial"/>
              </a:rPr>
              <a:t>B</a:t>
            </a:r>
            <a:endParaRPr kumimoji="0" lang="en-US" altLang="en-US" sz="1800" b="1" i="0" u="none" strike="noStrike" kern="1200" cap="none" spc="0" normalizeH="0" baseline="0" noProof="0" dirty="0">
              <a:ln>
                <a:noFill/>
              </a:ln>
              <a:solidFill>
                <a:srgbClr val="FF00FF"/>
              </a:solidFill>
              <a:effectLst/>
              <a:uLnTx/>
              <a:uFillTx/>
              <a:latin typeface="Arial" panose="020B0604020202020204" pitchFamily="34" charset="0"/>
              <a:ea typeface="+mn-ea"/>
              <a:cs typeface="Arial"/>
            </a:endParaRPr>
          </a:p>
        </p:txBody>
      </p:sp>
      <p:sp>
        <p:nvSpPr>
          <p:cNvPr id="86" name="Rectangle 283"/>
          <p:cNvSpPr>
            <a:spLocks noChangeArrowheads="1"/>
          </p:cNvSpPr>
          <p:nvPr/>
        </p:nvSpPr>
        <p:spPr bwMode="auto">
          <a:xfrm>
            <a:off x="4958099" y="1746062"/>
            <a:ext cx="21353" cy="1764393"/>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87" name="Freeform 284"/>
          <p:cNvSpPr>
            <a:spLocks/>
          </p:cNvSpPr>
          <p:nvPr/>
        </p:nvSpPr>
        <p:spPr bwMode="auto">
          <a:xfrm>
            <a:off x="4918443" y="1646276"/>
            <a:ext cx="100665" cy="131536"/>
          </a:xfrm>
          <a:custGeom>
            <a:avLst/>
            <a:gdLst>
              <a:gd name="T0" fmla="*/ 33 w 66"/>
              <a:gd name="T1" fmla="*/ 66 h 87"/>
              <a:gd name="T2" fmla="*/ 0 w 66"/>
              <a:gd name="T3" fmla="*/ 87 h 87"/>
              <a:gd name="T4" fmla="*/ 33 w 66"/>
              <a:gd name="T5" fmla="*/ 0 h 87"/>
              <a:gd name="T6" fmla="*/ 66 w 66"/>
              <a:gd name="T7" fmla="*/ 87 h 87"/>
              <a:gd name="T8" fmla="*/ 33 w 66"/>
              <a:gd name="T9" fmla="*/ 66 h 87"/>
            </a:gdLst>
            <a:ahLst/>
            <a:cxnLst>
              <a:cxn ang="0">
                <a:pos x="T0" y="T1"/>
              </a:cxn>
              <a:cxn ang="0">
                <a:pos x="T2" y="T3"/>
              </a:cxn>
              <a:cxn ang="0">
                <a:pos x="T4" y="T5"/>
              </a:cxn>
              <a:cxn ang="0">
                <a:pos x="T6" y="T7"/>
              </a:cxn>
              <a:cxn ang="0">
                <a:pos x="T8" y="T9"/>
              </a:cxn>
            </a:cxnLst>
            <a:rect l="0" t="0" r="r" b="b"/>
            <a:pathLst>
              <a:path w="66" h="87">
                <a:moveTo>
                  <a:pt x="33" y="66"/>
                </a:moveTo>
                <a:lnTo>
                  <a:pt x="0" y="87"/>
                </a:lnTo>
                <a:lnTo>
                  <a:pt x="33" y="0"/>
                </a:lnTo>
                <a:lnTo>
                  <a:pt x="66" y="87"/>
                </a:lnTo>
                <a:lnTo>
                  <a:pt x="33" y="6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88" name="Freeform 285"/>
          <p:cNvSpPr>
            <a:spLocks/>
          </p:cNvSpPr>
          <p:nvPr/>
        </p:nvSpPr>
        <p:spPr bwMode="auto">
          <a:xfrm>
            <a:off x="4918443" y="3477193"/>
            <a:ext cx="100665" cy="133048"/>
          </a:xfrm>
          <a:custGeom>
            <a:avLst/>
            <a:gdLst>
              <a:gd name="T0" fmla="*/ 33 w 66"/>
              <a:gd name="T1" fmla="*/ 22 h 88"/>
              <a:gd name="T2" fmla="*/ 66 w 66"/>
              <a:gd name="T3" fmla="*/ 0 h 88"/>
              <a:gd name="T4" fmla="*/ 33 w 66"/>
              <a:gd name="T5" fmla="*/ 88 h 88"/>
              <a:gd name="T6" fmla="*/ 0 w 66"/>
              <a:gd name="T7" fmla="*/ 0 h 88"/>
              <a:gd name="T8" fmla="*/ 33 w 66"/>
              <a:gd name="T9" fmla="*/ 22 h 88"/>
            </a:gdLst>
            <a:ahLst/>
            <a:cxnLst>
              <a:cxn ang="0">
                <a:pos x="T0" y="T1"/>
              </a:cxn>
              <a:cxn ang="0">
                <a:pos x="T2" y="T3"/>
              </a:cxn>
              <a:cxn ang="0">
                <a:pos x="T4" y="T5"/>
              </a:cxn>
              <a:cxn ang="0">
                <a:pos x="T6" y="T7"/>
              </a:cxn>
              <a:cxn ang="0">
                <a:pos x="T8" y="T9"/>
              </a:cxn>
            </a:cxnLst>
            <a:rect l="0" t="0" r="r" b="b"/>
            <a:pathLst>
              <a:path w="66" h="88">
                <a:moveTo>
                  <a:pt x="33" y="22"/>
                </a:moveTo>
                <a:lnTo>
                  <a:pt x="66" y="0"/>
                </a:lnTo>
                <a:lnTo>
                  <a:pt x="33" y="88"/>
                </a:lnTo>
                <a:lnTo>
                  <a:pt x="0" y="0"/>
                </a:lnTo>
                <a:lnTo>
                  <a:pt x="33" y="22"/>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89" name="Rectangle 286"/>
          <p:cNvSpPr>
            <a:spLocks noChangeArrowheads="1"/>
          </p:cNvSpPr>
          <p:nvPr/>
        </p:nvSpPr>
        <p:spPr bwMode="auto">
          <a:xfrm>
            <a:off x="4796425" y="1746062"/>
            <a:ext cx="19829" cy="1764393"/>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90" name="Freeform 287"/>
          <p:cNvSpPr>
            <a:spLocks/>
          </p:cNvSpPr>
          <p:nvPr/>
        </p:nvSpPr>
        <p:spPr bwMode="auto">
          <a:xfrm>
            <a:off x="4756769" y="1646276"/>
            <a:ext cx="100665" cy="131536"/>
          </a:xfrm>
          <a:custGeom>
            <a:avLst/>
            <a:gdLst>
              <a:gd name="T0" fmla="*/ 33 w 66"/>
              <a:gd name="T1" fmla="*/ 66 h 87"/>
              <a:gd name="T2" fmla="*/ 0 w 66"/>
              <a:gd name="T3" fmla="*/ 87 h 87"/>
              <a:gd name="T4" fmla="*/ 33 w 66"/>
              <a:gd name="T5" fmla="*/ 0 h 87"/>
              <a:gd name="T6" fmla="*/ 66 w 66"/>
              <a:gd name="T7" fmla="*/ 87 h 87"/>
              <a:gd name="T8" fmla="*/ 33 w 66"/>
              <a:gd name="T9" fmla="*/ 66 h 87"/>
            </a:gdLst>
            <a:ahLst/>
            <a:cxnLst>
              <a:cxn ang="0">
                <a:pos x="T0" y="T1"/>
              </a:cxn>
              <a:cxn ang="0">
                <a:pos x="T2" y="T3"/>
              </a:cxn>
              <a:cxn ang="0">
                <a:pos x="T4" y="T5"/>
              </a:cxn>
              <a:cxn ang="0">
                <a:pos x="T6" y="T7"/>
              </a:cxn>
              <a:cxn ang="0">
                <a:pos x="T8" y="T9"/>
              </a:cxn>
            </a:cxnLst>
            <a:rect l="0" t="0" r="r" b="b"/>
            <a:pathLst>
              <a:path w="66" h="87">
                <a:moveTo>
                  <a:pt x="33" y="66"/>
                </a:moveTo>
                <a:lnTo>
                  <a:pt x="0" y="87"/>
                </a:lnTo>
                <a:lnTo>
                  <a:pt x="33" y="0"/>
                </a:lnTo>
                <a:lnTo>
                  <a:pt x="66" y="87"/>
                </a:lnTo>
                <a:lnTo>
                  <a:pt x="33" y="6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1" name="Freeform 288"/>
          <p:cNvSpPr>
            <a:spLocks/>
          </p:cNvSpPr>
          <p:nvPr/>
        </p:nvSpPr>
        <p:spPr bwMode="auto">
          <a:xfrm>
            <a:off x="4756769" y="3477193"/>
            <a:ext cx="100665" cy="133048"/>
          </a:xfrm>
          <a:custGeom>
            <a:avLst/>
            <a:gdLst>
              <a:gd name="T0" fmla="*/ 33 w 66"/>
              <a:gd name="T1" fmla="*/ 22 h 88"/>
              <a:gd name="T2" fmla="*/ 66 w 66"/>
              <a:gd name="T3" fmla="*/ 0 h 88"/>
              <a:gd name="T4" fmla="*/ 33 w 66"/>
              <a:gd name="T5" fmla="*/ 88 h 88"/>
              <a:gd name="T6" fmla="*/ 0 w 66"/>
              <a:gd name="T7" fmla="*/ 0 h 88"/>
              <a:gd name="T8" fmla="*/ 33 w 66"/>
              <a:gd name="T9" fmla="*/ 22 h 88"/>
            </a:gdLst>
            <a:ahLst/>
            <a:cxnLst>
              <a:cxn ang="0">
                <a:pos x="T0" y="T1"/>
              </a:cxn>
              <a:cxn ang="0">
                <a:pos x="T2" y="T3"/>
              </a:cxn>
              <a:cxn ang="0">
                <a:pos x="T4" y="T5"/>
              </a:cxn>
              <a:cxn ang="0">
                <a:pos x="T6" y="T7"/>
              </a:cxn>
              <a:cxn ang="0">
                <a:pos x="T8" y="T9"/>
              </a:cxn>
            </a:cxnLst>
            <a:rect l="0" t="0" r="r" b="b"/>
            <a:pathLst>
              <a:path w="66" h="88">
                <a:moveTo>
                  <a:pt x="33" y="22"/>
                </a:moveTo>
                <a:lnTo>
                  <a:pt x="66" y="0"/>
                </a:lnTo>
                <a:lnTo>
                  <a:pt x="33" y="88"/>
                </a:lnTo>
                <a:lnTo>
                  <a:pt x="0" y="0"/>
                </a:lnTo>
                <a:lnTo>
                  <a:pt x="33" y="22"/>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92" name="Rectangle 289"/>
          <p:cNvSpPr>
            <a:spLocks noChangeArrowheads="1"/>
          </p:cNvSpPr>
          <p:nvPr/>
        </p:nvSpPr>
        <p:spPr bwMode="auto">
          <a:xfrm>
            <a:off x="4634750" y="1746062"/>
            <a:ext cx="19829" cy="1764393"/>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93" name="Freeform 290"/>
          <p:cNvSpPr>
            <a:spLocks/>
          </p:cNvSpPr>
          <p:nvPr/>
        </p:nvSpPr>
        <p:spPr bwMode="auto">
          <a:xfrm>
            <a:off x="4593568" y="1646276"/>
            <a:ext cx="102191" cy="131536"/>
          </a:xfrm>
          <a:custGeom>
            <a:avLst/>
            <a:gdLst>
              <a:gd name="T0" fmla="*/ 34 w 67"/>
              <a:gd name="T1" fmla="*/ 66 h 87"/>
              <a:gd name="T2" fmla="*/ 0 w 67"/>
              <a:gd name="T3" fmla="*/ 87 h 87"/>
              <a:gd name="T4" fmla="*/ 34 w 67"/>
              <a:gd name="T5" fmla="*/ 0 h 87"/>
              <a:gd name="T6" fmla="*/ 67 w 67"/>
              <a:gd name="T7" fmla="*/ 87 h 87"/>
              <a:gd name="T8" fmla="*/ 34 w 67"/>
              <a:gd name="T9" fmla="*/ 66 h 87"/>
            </a:gdLst>
            <a:ahLst/>
            <a:cxnLst>
              <a:cxn ang="0">
                <a:pos x="T0" y="T1"/>
              </a:cxn>
              <a:cxn ang="0">
                <a:pos x="T2" y="T3"/>
              </a:cxn>
              <a:cxn ang="0">
                <a:pos x="T4" y="T5"/>
              </a:cxn>
              <a:cxn ang="0">
                <a:pos x="T6" y="T7"/>
              </a:cxn>
              <a:cxn ang="0">
                <a:pos x="T8" y="T9"/>
              </a:cxn>
            </a:cxnLst>
            <a:rect l="0" t="0" r="r" b="b"/>
            <a:pathLst>
              <a:path w="67" h="87">
                <a:moveTo>
                  <a:pt x="34" y="66"/>
                </a:moveTo>
                <a:lnTo>
                  <a:pt x="0" y="87"/>
                </a:lnTo>
                <a:lnTo>
                  <a:pt x="34" y="0"/>
                </a:lnTo>
                <a:lnTo>
                  <a:pt x="67" y="87"/>
                </a:lnTo>
                <a:lnTo>
                  <a:pt x="34" y="6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4" name="Freeform 291"/>
          <p:cNvSpPr>
            <a:spLocks/>
          </p:cNvSpPr>
          <p:nvPr/>
        </p:nvSpPr>
        <p:spPr bwMode="auto">
          <a:xfrm>
            <a:off x="4593568" y="3477193"/>
            <a:ext cx="102191" cy="133048"/>
          </a:xfrm>
          <a:custGeom>
            <a:avLst/>
            <a:gdLst>
              <a:gd name="T0" fmla="*/ 34 w 67"/>
              <a:gd name="T1" fmla="*/ 22 h 88"/>
              <a:gd name="T2" fmla="*/ 67 w 67"/>
              <a:gd name="T3" fmla="*/ 0 h 88"/>
              <a:gd name="T4" fmla="*/ 34 w 67"/>
              <a:gd name="T5" fmla="*/ 88 h 88"/>
              <a:gd name="T6" fmla="*/ 0 w 67"/>
              <a:gd name="T7" fmla="*/ 0 h 88"/>
              <a:gd name="T8" fmla="*/ 34 w 67"/>
              <a:gd name="T9" fmla="*/ 22 h 88"/>
            </a:gdLst>
            <a:ahLst/>
            <a:cxnLst>
              <a:cxn ang="0">
                <a:pos x="T0" y="T1"/>
              </a:cxn>
              <a:cxn ang="0">
                <a:pos x="T2" y="T3"/>
              </a:cxn>
              <a:cxn ang="0">
                <a:pos x="T4" y="T5"/>
              </a:cxn>
              <a:cxn ang="0">
                <a:pos x="T6" y="T7"/>
              </a:cxn>
              <a:cxn ang="0">
                <a:pos x="T8" y="T9"/>
              </a:cxn>
            </a:cxnLst>
            <a:rect l="0" t="0" r="r" b="b"/>
            <a:pathLst>
              <a:path w="67" h="88">
                <a:moveTo>
                  <a:pt x="34" y="22"/>
                </a:moveTo>
                <a:lnTo>
                  <a:pt x="67" y="0"/>
                </a:lnTo>
                <a:lnTo>
                  <a:pt x="34" y="88"/>
                </a:lnTo>
                <a:lnTo>
                  <a:pt x="0" y="0"/>
                </a:lnTo>
                <a:lnTo>
                  <a:pt x="34" y="22"/>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00FF"/>
              </a:solidFill>
              <a:effectLst/>
              <a:uLnTx/>
              <a:uFillTx/>
              <a:latin typeface="Arial"/>
              <a:ea typeface="+mn-ea"/>
              <a:cs typeface="Arial"/>
            </a:endParaRPr>
          </a:p>
        </p:txBody>
      </p:sp>
      <p:sp>
        <p:nvSpPr>
          <p:cNvPr id="95" name="Rectangle 292"/>
          <p:cNvSpPr>
            <a:spLocks noChangeArrowheads="1"/>
          </p:cNvSpPr>
          <p:nvPr/>
        </p:nvSpPr>
        <p:spPr bwMode="auto">
          <a:xfrm>
            <a:off x="5784775" y="613646"/>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6" name="Rectangle 293"/>
          <p:cNvSpPr>
            <a:spLocks noChangeArrowheads="1"/>
          </p:cNvSpPr>
          <p:nvPr/>
        </p:nvSpPr>
        <p:spPr bwMode="auto">
          <a:xfrm>
            <a:off x="5920521" y="613646"/>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y</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97" name="Rectangle 294"/>
          <p:cNvSpPr>
            <a:spLocks noChangeArrowheads="1"/>
          </p:cNvSpPr>
          <p:nvPr/>
        </p:nvSpPr>
        <p:spPr bwMode="auto">
          <a:xfrm>
            <a:off x="6042539" y="613646"/>
            <a:ext cx="99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8" name="Rectangle 295"/>
          <p:cNvSpPr>
            <a:spLocks noChangeArrowheads="1"/>
          </p:cNvSpPr>
          <p:nvPr/>
        </p:nvSpPr>
        <p:spPr bwMode="auto">
          <a:xfrm>
            <a:off x="6135579" y="613646"/>
            <a:ext cx="849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9" name="Rectangle 296"/>
          <p:cNvSpPr>
            <a:spLocks noChangeArrowheads="1"/>
          </p:cNvSpPr>
          <p:nvPr/>
        </p:nvSpPr>
        <p:spPr bwMode="auto">
          <a:xfrm>
            <a:off x="6204214" y="613646"/>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0" name="Rectangle 297"/>
          <p:cNvSpPr>
            <a:spLocks noChangeArrowheads="1"/>
          </p:cNvSpPr>
          <p:nvPr/>
        </p:nvSpPr>
        <p:spPr bwMode="auto">
          <a:xfrm>
            <a:off x="6310980" y="613646"/>
            <a:ext cx="213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1" name="Rectangle 298"/>
          <p:cNvSpPr>
            <a:spLocks noChangeArrowheads="1"/>
          </p:cNvSpPr>
          <p:nvPr/>
        </p:nvSpPr>
        <p:spPr bwMode="auto">
          <a:xfrm>
            <a:off x="6500109" y="613646"/>
            <a:ext cx="641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2" name="Rectangle 299"/>
          <p:cNvSpPr>
            <a:spLocks noChangeArrowheads="1"/>
          </p:cNvSpPr>
          <p:nvPr/>
        </p:nvSpPr>
        <p:spPr bwMode="auto">
          <a:xfrm>
            <a:off x="6561118" y="613646"/>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b</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3" name="Rectangle 300"/>
          <p:cNvSpPr>
            <a:spLocks noChangeArrowheads="1"/>
          </p:cNvSpPr>
          <p:nvPr/>
        </p:nvSpPr>
        <p:spPr bwMode="auto">
          <a:xfrm>
            <a:off x="6683137" y="613646"/>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4" name="Rectangle 301"/>
          <p:cNvSpPr>
            <a:spLocks noChangeArrowheads="1"/>
          </p:cNvSpPr>
          <p:nvPr/>
        </p:nvSpPr>
        <p:spPr bwMode="auto">
          <a:xfrm>
            <a:off x="6803631" y="613646"/>
            <a:ext cx="993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5" name="Rectangle 302"/>
          <p:cNvSpPr>
            <a:spLocks noChangeArrowheads="1"/>
          </p:cNvSpPr>
          <p:nvPr/>
        </p:nvSpPr>
        <p:spPr bwMode="auto">
          <a:xfrm>
            <a:off x="4277846" y="3159693"/>
            <a:ext cx="364531"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06" name="Rectangle 303"/>
          <p:cNvSpPr>
            <a:spLocks noChangeArrowheads="1"/>
          </p:cNvSpPr>
          <p:nvPr/>
        </p:nvSpPr>
        <p:spPr bwMode="auto">
          <a:xfrm>
            <a:off x="4277846" y="3279133"/>
            <a:ext cx="526206" cy="21167"/>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07" name="Rectangle 304"/>
          <p:cNvSpPr>
            <a:spLocks noChangeArrowheads="1"/>
          </p:cNvSpPr>
          <p:nvPr/>
        </p:nvSpPr>
        <p:spPr bwMode="auto">
          <a:xfrm>
            <a:off x="4277846" y="3400086"/>
            <a:ext cx="687880"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08" name="Oval 305"/>
          <p:cNvSpPr>
            <a:spLocks noChangeArrowheads="1"/>
          </p:cNvSpPr>
          <p:nvPr/>
        </p:nvSpPr>
        <p:spPr bwMode="auto">
          <a:xfrm>
            <a:off x="4607296" y="3133991"/>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09" name="Oval 306"/>
          <p:cNvSpPr>
            <a:spLocks noChangeArrowheads="1"/>
          </p:cNvSpPr>
          <p:nvPr/>
        </p:nvSpPr>
        <p:spPr bwMode="auto">
          <a:xfrm>
            <a:off x="4605770" y="3133991"/>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0" name="Oval 307"/>
          <p:cNvSpPr>
            <a:spLocks noChangeArrowheads="1"/>
          </p:cNvSpPr>
          <p:nvPr/>
        </p:nvSpPr>
        <p:spPr bwMode="auto">
          <a:xfrm>
            <a:off x="4765920" y="3248895"/>
            <a:ext cx="65585" cy="66524"/>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1" name="Oval 308"/>
          <p:cNvSpPr>
            <a:spLocks noChangeArrowheads="1"/>
          </p:cNvSpPr>
          <p:nvPr/>
        </p:nvSpPr>
        <p:spPr bwMode="auto">
          <a:xfrm>
            <a:off x="4765920" y="3248895"/>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2" name="Oval 309"/>
          <p:cNvSpPr>
            <a:spLocks noChangeArrowheads="1"/>
          </p:cNvSpPr>
          <p:nvPr/>
        </p:nvSpPr>
        <p:spPr bwMode="auto">
          <a:xfrm>
            <a:off x="4929120" y="3380432"/>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113" name="Oval 310"/>
          <p:cNvSpPr>
            <a:spLocks noChangeArrowheads="1"/>
          </p:cNvSpPr>
          <p:nvPr/>
        </p:nvSpPr>
        <p:spPr bwMode="auto">
          <a:xfrm>
            <a:off x="4927595" y="3378919"/>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114" name="Rectangle 311"/>
          <p:cNvSpPr>
            <a:spLocks noChangeArrowheads="1"/>
          </p:cNvSpPr>
          <p:nvPr/>
        </p:nvSpPr>
        <p:spPr bwMode="auto">
          <a:xfrm>
            <a:off x="5470577" y="1750598"/>
            <a:ext cx="19829" cy="381000"/>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5" name="Rectangle 312"/>
          <p:cNvSpPr>
            <a:spLocks noChangeArrowheads="1"/>
          </p:cNvSpPr>
          <p:nvPr/>
        </p:nvSpPr>
        <p:spPr bwMode="auto">
          <a:xfrm>
            <a:off x="5479729" y="2122527"/>
            <a:ext cx="1933995"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6" name="Freeform 313"/>
          <p:cNvSpPr>
            <a:spLocks/>
          </p:cNvSpPr>
          <p:nvPr/>
        </p:nvSpPr>
        <p:spPr bwMode="auto">
          <a:xfrm>
            <a:off x="5470577" y="2122527"/>
            <a:ext cx="19829" cy="19655"/>
          </a:xfrm>
          <a:custGeom>
            <a:avLst/>
            <a:gdLst>
              <a:gd name="T0" fmla="*/ 0 w 13"/>
              <a:gd name="T1" fmla="*/ 6 h 13"/>
              <a:gd name="T2" fmla="*/ 0 w 13"/>
              <a:gd name="T3" fmla="*/ 13 h 13"/>
              <a:gd name="T4" fmla="*/ 6 w 13"/>
              <a:gd name="T5" fmla="*/ 13 h 13"/>
              <a:gd name="T6" fmla="*/ 6 w 13"/>
              <a:gd name="T7" fmla="*/ 0 h 13"/>
              <a:gd name="T8" fmla="*/ 13 w 13"/>
              <a:gd name="T9" fmla="*/ 6 h 13"/>
              <a:gd name="T10" fmla="*/ 0 w 13"/>
              <a:gd name="T11" fmla="*/ 6 h 13"/>
            </a:gdLst>
            <a:ahLst/>
            <a:cxnLst>
              <a:cxn ang="0">
                <a:pos x="T0" y="T1"/>
              </a:cxn>
              <a:cxn ang="0">
                <a:pos x="T2" y="T3"/>
              </a:cxn>
              <a:cxn ang="0">
                <a:pos x="T4" y="T5"/>
              </a:cxn>
              <a:cxn ang="0">
                <a:pos x="T6" y="T7"/>
              </a:cxn>
              <a:cxn ang="0">
                <a:pos x="T8" y="T9"/>
              </a:cxn>
              <a:cxn ang="0">
                <a:pos x="T10" y="T11"/>
              </a:cxn>
            </a:cxnLst>
            <a:rect l="0" t="0" r="r" b="b"/>
            <a:pathLst>
              <a:path w="13" h="13">
                <a:moveTo>
                  <a:pt x="0" y="6"/>
                </a:moveTo>
                <a:lnTo>
                  <a:pt x="0" y="13"/>
                </a:lnTo>
                <a:lnTo>
                  <a:pt x="6" y="13"/>
                </a:lnTo>
                <a:lnTo>
                  <a:pt x="6" y="0"/>
                </a:lnTo>
                <a:lnTo>
                  <a:pt x="13"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117" name="Freeform 314"/>
          <p:cNvSpPr>
            <a:spLocks/>
          </p:cNvSpPr>
          <p:nvPr/>
        </p:nvSpPr>
        <p:spPr bwMode="auto">
          <a:xfrm>
            <a:off x="5429396" y="1650813"/>
            <a:ext cx="102191" cy="133048"/>
          </a:xfrm>
          <a:custGeom>
            <a:avLst/>
            <a:gdLst>
              <a:gd name="T0" fmla="*/ 33 w 67"/>
              <a:gd name="T1" fmla="*/ 66 h 88"/>
              <a:gd name="T2" fmla="*/ 0 w 67"/>
              <a:gd name="T3" fmla="*/ 88 h 88"/>
              <a:gd name="T4" fmla="*/ 33 w 67"/>
              <a:gd name="T5" fmla="*/ 0 h 88"/>
              <a:gd name="T6" fmla="*/ 67 w 67"/>
              <a:gd name="T7" fmla="*/ 88 h 88"/>
              <a:gd name="T8" fmla="*/ 33 w 67"/>
              <a:gd name="T9" fmla="*/ 66 h 88"/>
            </a:gdLst>
            <a:ahLst/>
            <a:cxnLst>
              <a:cxn ang="0">
                <a:pos x="T0" y="T1"/>
              </a:cxn>
              <a:cxn ang="0">
                <a:pos x="T2" y="T3"/>
              </a:cxn>
              <a:cxn ang="0">
                <a:pos x="T4" y="T5"/>
              </a:cxn>
              <a:cxn ang="0">
                <a:pos x="T6" y="T7"/>
              </a:cxn>
              <a:cxn ang="0">
                <a:pos x="T8" y="T9"/>
              </a:cxn>
            </a:cxnLst>
            <a:rect l="0" t="0" r="r" b="b"/>
            <a:pathLst>
              <a:path w="67" h="88">
                <a:moveTo>
                  <a:pt x="33" y="66"/>
                </a:moveTo>
                <a:lnTo>
                  <a:pt x="0" y="88"/>
                </a:lnTo>
                <a:lnTo>
                  <a:pt x="33" y="0"/>
                </a:lnTo>
                <a:lnTo>
                  <a:pt x="67" y="88"/>
                </a:lnTo>
                <a:lnTo>
                  <a:pt x="33" y="6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8" name="Freeform 315"/>
          <p:cNvSpPr>
            <a:spLocks/>
          </p:cNvSpPr>
          <p:nvPr/>
        </p:nvSpPr>
        <p:spPr bwMode="auto">
          <a:xfrm>
            <a:off x="7381693" y="2081705"/>
            <a:ext cx="134220" cy="99786"/>
          </a:xfrm>
          <a:custGeom>
            <a:avLst/>
            <a:gdLst>
              <a:gd name="T0" fmla="*/ 21 w 88"/>
              <a:gd name="T1" fmla="*/ 33 h 66"/>
              <a:gd name="T2" fmla="*/ 0 w 88"/>
              <a:gd name="T3" fmla="*/ 0 h 66"/>
              <a:gd name="T4" fmla="*/ 88 w 88"/>
              <a:gd name="T5" fmla="*/ 33 h 66"/>
              <a:gd name="T6" fmla="*/ 0 w 88"/>
              <a:gd name="T7" fmla="*/ 66 h 66"/>
              <a:gd name="T8" fmla="*/ 21 w 88"/>
              <a:gd name="T9" fmla="*/ 33 h 66"/>
            </a:gdLst>
            <a:ahLst/>
            <a:cxnLst>
              <a:cxn ang="0">
                <a:pos x="T0" y="T1"/>
              </a:cxn>
              <a:cxn ang="0">
                <a:pos x="T2" y="T3"/>
              </a:cxn>
              <a:cxn ang="0">
                <a:pos x="T4" y="T5"/>
              </a:cxn>
              <a:cxn ang="0">
                <a:pos x="T6" y="T7"/>
              </a:cxn>
              <a:cxn ang="0">
                <a:pos x="T8" y="T9"/>
              </a:cxn>
            </a:cxnLst>
            <a:rect l="0" t="0" r="r" b="b"/>
            <a:pathLst>
              <a:path w="88" h="66">
                <a:moveTo>
                  <a:pt x="21" y="33"/>
                </a:moveTo>
                <a:lnTo>
                  <a:pt x="0" y="0"/>
                </a:lnTo>
                <a:lnTo>
                  <a:pt x="88" y="33"/>
                </a:lnTo>
                <a:lnTo>
                  <a:pt x="0" y="66"/>
                </a:lnTo>
                <a:lnTo>
                  <a:pt x="21"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19" name="Rectangle 316"/>
          <p:cNvSpPr>
            <a:spLocks noChangeArrowheads="1"/>
          </p:cNvSpPr>
          <p:nvPr/>
        </p:nvSpPr>
        <p:spPr bwMode="auto">
          <a:xfrm>
            <a:off x="5359235" y="1750598"/>
            <a:ext cx="19829" cy="49590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0" name="Rectangle 317"/>
          <p:cNvSpPr>
            <a:spLocks noChangeArrowheads="1"/>
          </p:cNvSpPr>
          <p:nvPr/>
        </p:nvSpPr>
        <p:spPr bwMode="auto">
          <a:xfrm>
            <a:off x="5368386" y="2237432"/>
            <a:ext cx="2045337"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1" name="Freeform 318"/>
          <p:cNvSpPr>
            <a:spLocks/>
          </p:cNvSpPr>
          <p:nvPr/>
        </p:nvSpPr>
        <p:spPr bwMode="auto">
          <a:xfrm>
            <a:off x="5359235" y="2237432"/>
            <a:ext cx="19829" cy="19655"/>
          </a:xfrm>
          <a:custGeom>
            <a:avLst/>
            <a:gdLst>
              <a:gd name="T0" fmla="*/ 0 w 13"/>
              <a:gd name="T1" fmla="*/ 6 h 13"/>
              <a:gd name="T2" fmla="*/ 0 w 13"/>
              <a:gd name="T3" fmla="*/ 13 h 13"/>
              <a:gd name="T4" fmla="*/ 6 w 13"/>
              <a:gd name="T5" fmla="*/ 13 h 13"/>
              <a:gd name="T6" fmla="*/ 6 w 13"/>
              <a:gd name="T7" fmla="*/ 0 h 13"/>
              <a:gd name="T8" fmla="*/ 13 w 13"/>
              <a:gd name="T9" fmla="*/ 6 h 13"/>
              <a:gd name="T10" fmla="*/ 0 w 13"/>
              <a:gd name="T11" fmla="*/ 6 h 13"/>
            </a:gdLst>
            <a:ahLst/>
            <a:cxnLst>
              <a:cxn ang="0">
                <a:pos x="T0" y="T1"/>
              </a:cxn>
              <a:cxn ang="0">
                <a:pos x="T2" y="T3"/>
              </a:cxn>
              <a:cxn ang="0">
                <a:pos x="T4" y="T5"/>
              </a:cxn>
              <a:cxn ang="0">
                <a:pos x="T6" y="T7"/>
              </a:cxn>
              <a:cxn ang="0">
                <a:pos x="T8" y="T9"/>
              </a:cxn>
              <a:cxn ang="0">
                <a:pos x="T10" y="T11"/>
              </a:cxn>
            </a:cxnLst>
            <a:rect l="0" t="0" r="r" b="b"/>
            <a:pathLst>
              <a:path w="13" h="13">
                <a:moveTo>
                  <a:pt x="0" y="6"/>
                </a:moveTo>
                <a:lnTo>
                  <a:pt x="0" y="13"/>
                </a:lnTo>
                <a:lnTo>
                  <a:pt x="6" y="13"/>
                </a:lnTo>
                <a:lnTo>
                  <a:pt x="6" y="0"/>
                </a:lnTo>
                <a:lnTo>
                  <a:pt x="13"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122" name="Freeform 319"/>
          <p:cNvSpPr>
            <a:spLocks/>
          </p:cNvSpPr>
          <p:nvPr/>
        </p:nvSpPr>
        <p:spPr bwMode="auto">
          <a:xfrm>
            <a:off x="5318054" y="1650813"/>
            <a:ext cx="102191" cy="133048"/>
          </a:xfrm>
          <a:custGeom>
            <a:avLst/>
            <a:gdLst>
              <a:gd name="T0" fmla="*/ 33 w 67"/>
              <a:gd name="T1" fmla="*/ 66 h 88"/>
              <a:gd name="T2" fmla="*/ 0 w 67"/>
              <a:gd name="T3" fmla="*/ 88 h 88"/>
              <a:gd name="T4" fmla="*/ 33 w 67"/>
              <a:gd name="T5" fmla="*/ 0 h 88"/>
              <a:gd name="T6" fmla="*/ 67 w 67"/>
              <a:gd name="T7" fmla="*/ 88 h 88"/>
              <a:gd name="T8" fmla="*/ 33 w 67"/>
              <a:gd name="T9" fmla="*/ 66 h 88"/>
            </a:gdLst>
            <a:ahLst/>
            <a:cxnLst>
              <a:cxn ang="0">
                <a:pos x="T0" y="T1"/>
              </a:cxn>
              <a:cxn ang="0">
                <a:pos x="T2" y="T3"/>
              </a:cxn>
              <a:cxn ang="0">
                <a:pos x="T4" y="T5"/>
              </a:cxn>
              <a:cxn ang="0">
                <a:pos x="T6" y="T7"/>
              </a:cxn>
              <a:cxn ang="0">
                <a:pos x="T8" y="T9"/>
              </a:cxn>
            </a:cxnLst>
            <a:rect l="0" t="0" r="r" b="b"/>
            <a:pathLst>
              <a:path w="67" h="88">
                <a:moveTo>
                  <a:pt x="33" y="66"/>
                </a:moveTo>
                <a:lnTo>
                  <a:pt x="0" y="88"/>
                </a:lnTo>
                <a:lnTo>
                  <a:pt x="33" y="0"/>
                </a:lnTo>
                <a:lnTo>
                  <a:pt x="67" y="88"/>
                </a:lnTo>
                <a:lnTo>
                  <a:pt x="33" y="6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3" name="Freeform 320"/>
          <p:cNvSpPr>
            <a:spLocks/>
          </p:cNvSpPr>
          <p:nvPr/>
        </p:nvSpPr>
        <p:spPr bwMode="auto">
          <a:xfrm>
            <a:off x="7381693" y="2196610"/>
            <a:ext cx="134220" cy="101298"/>
          </a:xfrm>
          <a:custGeom>
            <a:avLst/>
            <a:gdLst>
              <a:gd name="T0" fmla="*/ 21 w 88"/>
              <a:gd name="T1" fmla="*/ 33 h 67"/>
              <a:gd name="T2" fmla="*/ 0 w 88"/>
              <a:gd name="T3" fmla="*/ 0 h 67"/>
              <a:gd name="T4" fmla="*/ 88 w 88"/>
              <a:gd name="T5" fmla="*/ 33 h 67"/>
              <a:gd name="T6" fmla="*/ 0 w 88"/>
              <a:gd name="T7" fmla="*/ 67 h 67"/>
              <a:gd name="T8" fmla="*/ 21 w 88"/>
              <a:gd name="T9" fmla="*/ 33 h 67"/>
            </a:gdLst>
            <a:ahLst/>
            <a:cxnLst>
              <a:cxn ang="0">
                <a:pos x="T0" y="T1"/>
              </a:cxn>
              <a:cxn ang="0">
                <a:pos x="T2" y="T3"/>
              </a:cxn>
              <a:cxn ang="0">
                <a:pos x="T4" y="T5"/>
              </a:cxn>
              <a:cxn ang="0">
                <a:pos x="T6" y="T7"/>
              </a:cxn>
              <a:cxn ang="0">
                <a:pos x="T8" y="T9"/>
              </a:cxn>
            </a:cxnLst>
            <a:rect l="0" t="0" r="r" b="b"/>
            <a:pathLst>
              <a:path w="88" h="67">
                <a:moveTo>
                  <a:pt x="21" y="33"/>
                </a:moveTo>
                <a:lnTo>
                  <a:pt x="0" y="0"/>
                </a:lnTo>
                <a:lnTo>
                  <a:pt x="88" y="33"/>
                </a:lnTo>
                <a:lnTo>
                  <a:pt x="0" y="67"/>
                </a:lnTo>
                <a:lnTo>
                  <a:pt x="21"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4" name="Rectangle 321"/>
          <p:cNvSpPr>
            <a:spLocks noChangeArrowheads="1"/>
          </p:cNvSpPr>
          <p:nvPr/>
        </p:nvSpPr>
        <p:spPr bwMode="auto">
          <a:xfrm>
            <a:off x="5247894" y="1750598"/>
            <a:ext cx="19829" cy="612322"/>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5" name="Rectangle 322"/>
          <p:cNvSpPr>
            <a:spLocks noChangeArrowheads="1"/>
          </p:cNvSpPr>
          <p:nvPr/>
        </p:nvSpPr>
        <p:spPr bwMode="auto">
          <a:xfrm>
            <a:off x="5257045" y="2352336"/>
            <a:ext cx="2156678" cy="19655"/>
          </a:xfrm>
          <a:prstGeom prst="rect">
            <a:avLst/>
          </a:prstGeom>
          <a:solidFill>
            <a:srgbClr val="00FFFF"/>
          </a:solidFill>
          <a:ln w="9525">
            <a:solidFill>
              <a:srgbClr val="00FFFF"/>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6" name="Freeform 323"/>
          <p:cNvSpPr>
            <a:spLocks/>
          </p:cNvSpPr>
          <p:nvPr/>
        </p:nvSpPr>
        <p:spPr bwMode="auto">
          <a:xfrm>
            <a:off x="5247894" y="2352336"/>
            <a:ext cx="19829" cy="19655"/>
          </a:xfrm>
          <a:custGeom>
            <a:avLst/>
            <a:gdLst>
              <a:gd name="T0" fmla="*/ 0 w 13"/>
              <a:gd name="T1" fmla="*/ 7 h 13"/>
              <a:gd name="T2" fmla="*/ 0 w 13"/>
              <a:gd name="T3" fmla="*/ 13 h 13"/>
              <a:gd name="T4" fmla="*/ 6 w 13"/>
              <a:gd name="T5" fmla="*/ 13 h 13"/>
              <a:gd name="T6" fmla="*/ 6 w 13"/>
              <a:gd name="T7" fmla="*/ 0 h 13"/>
              <a:gd name="T8" fmla="*/ 13 w 13"/>
              <a:gd name="T9" fmla="*/ 7 h 13"/>
              <a:gd name="T10" fmla="*/ 0 w 13"/>
              <a:gd name="T11" fmla="*/ 7 h 13"/>
            </a:gdLst>
            <a:ahLst/>
            <a:cxnLst>
              <a:cxn ang="0">
                <a:pos x="T0" y="T1"/>
              </a:cxn>
              <a:cxn ang="0">
                <a:pos x="T2" y="T3"/>
              </a:cxn>
              <a:cxn ang="0">
                <a:pos x="T4" y="T5"/>
              </a:cxn>
              <a:cxn ang="0">
                <a:pos x="T6" y="T7"/>
              </a:cxn>
              <a:cxn ang="0">
                <a:pos x="T8" y="T9"/>
              </a:cxn>
              <a:cxn ang="0">
                <a:pos x="T10" y="T11"/>
              </a:cxn>
            </a:cxnLst>
            <a:rect l="0" t="0" r="r" b="b"/>
            <a:pathLst>
              <a:path w="13" h="13">
                <a:moveTo>
                  <a:pt x="0" y="7"/>
                </a:moveTo>
                <a:lnTo>
                  <a:pt x="0" y="13"/>
                </a:lnTo>
                <a:lnTo>
                  <a:pt x="6" y="13"/>
                </a:lnTo>
                <a:lnTo>
                  <a:pt x="6" y="0"/>
                </a:lnTo>
                <a:lnTo>
                  <a:pt x="13"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FF"/>
              </a:solidFill>
              <a:effectLst/>
              <a:uLnTx/>
              <a:uFillTx/>
              <a:latin typeface="Arial"/>
              <a:ea typeface="+mn-ea"/>
              <a:cs typeface="Arial"/>
            </a:endParaRPr>
          </a:p>
        </p:txBody>
      </p:sp>
      <p:sp>
        <p:nvSpPr>
          <p:cNvPr id="127" name="Freeform 324"/>
          <p:cNvSpPr>
            <a:spLocks/>
          </p:cNvSpPr>
          <p:nvPr/>
        </p:nvSpPr>
        <p:spPr bwMode="auto">
          <a:xfrm>
            <a:off x="5206712" y="1650813"/>
            <a:ext cx="100665" cy="133048"/>
          </a:xfrm>
          <a:custGeom>
            <a:avLst/>
            <a:gdLst>
              <a:gd name="T0" fmla="*/ 33 w 66"/>
              <a:gd name="T1" fmla="*/ 66 h 88"/>
              <a:gd name="T2" fmla="*/ 0 w 66"/>
              <a:gd name="T3" fmla="*/ 88 h 88"/>
              <a:gd name="T4" fmla="*/ 33 w 66"/>
              <a:gd name="T5" fmla="*/ 0 h 88"/>
              <a:gd name="T6" fmla="*/ 66 w 66"/>
              <a:gd name="T7" fmla="*/ 88 h 88"/>
              <a:gd name="T8" fmla="*/ 33 w 66"/>
              <a:gd name="T9" fmla="*/ 66 h 88"/>
            </a:gdLst>
            <a:ahLst/>
            <a:cxnLst>
              <a:cxn ang="0">
                <a:pos x="T0" y="T1"/>
              </a:cxn>
              <a:cxn ang="0">
                <a:pos x="T2" y="T3"/>
              </a:cxn>
              <a:cxn ang="0">
                <a:pos x="T4" y="T5"/>
              </a:cxn>
              <a:cxn ang="0">
                <a:pos x="T6" y="T7"/>
              </a:cxn>
              <a:cxn ang="0">
                <a:pos x="T8" y="T9"/>
              </a:cxn>
            </a:cxnLst>
            <a:rect l="0" t="0" r="r" b="b"/>
            <a:pathLst>
              <a:path w="66" h="88">
                <a:moveTo>
                  <a:pt x="33" y="66"/>
                </a:moveTo>
                <a:lnTo>
                  <a:pt x="0" y="88"/>
                </a:lnTo>
                <a:lnTo>
                  <a:pt x="33" y="0"/>
                </a:lnTo>
                <a:lnTo>
                  <a:pt x="66" y="88"/>
                </a:lnTo>
                <a:lnTo>
                  <a:pt x="33" y="66"/>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8" name="Freeform 325"/>
          <p:cNvSpPr>
            <a:spLocks/>
          </p:cNvSpPr>
          <p:nvPr/>
        </p:nvSpPr>
        <p:spPr bwMode="auto">
          <a:xfrm>
            <a:off x="7381693" y="2313027"/>
            <a:ext cx="134220" cy="99786"/>
          </a:xfrm>
          <a:custGeom>
            <a:avLst/>
            <a:gdLst>
              <a:gd name="T0" fmla="*/ 21 w 88"/>
              <a:gd name="T1" fmla="*/ 33 h 66"/>
              <a:gd name="T2" fmla="*/ 0 w 88"/>
              <a:gd name="T3" fmla="*/ 0 h 66"/>
              <a:gd name="T4" fmla="*/ 88 w 88"/>
              <a:gd name="T5" fmla="*/ 33 h 66"/>
              <a:gd name="T6" fmla="*/ 0 w 88"/>
              <a:gd name="T7" fmla="*/ 66 h 66"/>
              <a:gd name="T8" fmla="*/ 21 w 88"/>
              <a:gd name="T9" fmla="*/ 33 h 66"/>
            </a:gdLst>
            <a:ahLst/>
            <a:cxnLst>
              <a:cxn ang="0">
                <a:pos x="T0" y="T1"/>
              </a:cxn>
              <a:cxn ang="0">
                <a:pos x="T2" y="T3"/>
              </a:cxn>
              <a:cxn ang="0">
                <a:pos x="T4" y="T5"/>
              </a:cxn>
              <a:cxn ang="0">
                <a:pos x="T6" y="T7"/>
              </a:cxn>
              <a:cxn ang="0">
                <a:pos x="T8" y="T9"/>
              </a:cxn>
            </a:cxnLst>
            <a:rect l="0" t="0" r="r" b="b"/>
            <a:pathLst>
              <a:path w="88" h="66">
                <a:moveTo>
                  <a:pt x="21" y="33"/>
                </a:moveTo>
                <a:lnTo>
                  <a:pt x="0" y="0"/>
                </a:lnTo>
                <a:lnTo>
                  <a:pt x="88" y="33"/>
                </a:lnTo>
                <a:lnTo>
                  <a:pt x="0" y="66"/>
                </a:lnTo>
                <a:lnTo>
                  <a:pt x="21" y="33"/>
                </a:lnTo>
                <a:close/>
              </a:path>
            </a:pathLst>
          </a:cu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29" name="Oval 326"/>
          <p:cNvSpPr>
            <a:spLocks noChangeArrowheads="1"/>
          </p:cNvSpPr>
          <p:nvPr/>
        </p:nvSpPr>
        <p:spPr bwMode="auto">
          <a:xfrm>
            <a:off x="7004961" y="2096824"/>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30" name="Oval 327"/>
          <p:cNvSpPr>
            <a:spLocks noChangeArrowheads="1"/>
          </p:cNvSpPr>
          <p:nvPr/>
        </p:nvSpPr>
        <p:spPr bwMode="auto">
          <a:xfrm>
            <a:off x="7003435" y="2095313"/>
            <a:ext cx="67110" cy="68036"/>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31" name="Oval 328"/>
          <p:cNvSpPr>
            <a:spLocks noChangeArrowheads="1"/>
          </p:cNvSpPr>
          <p:nvPr/>
        </p:nvSpPr>
        <p:spPr bwMode="auto">
          <a:xfrm>
            <a:off x="7139182" y="2211729"/>
            <a:ext cx="65585" cy="65012"/>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32" name="Oval 329"/>
          <p:cNvSpPr>
            <a:spLocks noChangeArrowheads="1"/>
          </p:cNvSpPr>
          <p:nvPr/>
        </p:nvSpPr>
        <p:spPr bwMode="auto">
          <a:xfrm>
            <a:off x="7137656" y="2211729"/>
            <a:ext cx="67110"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33" name="Oval 330"/>
          <p:cNvSpPr>
            <a:spLocks noChangeArrowheads="1"/>
          </p:cNvSpPr>
          <p:nvPr/>
        </p:nvSpPr>
        <p:spPr bwMode="auto">
          <a:xfrm>
            <a:off x="7270352" y="2326633"/>
            <a:ext cx="65585" cy="66524"/>
          </a:xfrm>
          <a:prstGeom prst="ellipse">
            <a:avLst/>
          </a:prstGeom>
          <a:solidFill>
            <a:srgbClr val="00FFFF"/>
          </a:solidFill>
          <a:ln w="9525">
            <a:solidFill>
              <a:srgbClr val="00FFFF"/>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34" name="Oval 331"/>
          <p:cNvSpPr>
            <a:spLocks noChangeArrowheads="1"/>
          </p:cNvSpPr>
          <p:nvPr/>
        </p:nvSpPr>
        <p:spPr bwMode="auto">
          <a:xfrm>
            <a:off x="7268826" y="2326633"/>
            <a:ext cx="68636"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35" name="Rectangle 332"/>
          <p:cNvSpPr>
            <a:spLocks noChangeArrowheads="1"/>
          </p:cNvSpPr>
          <p:nvPr/>
        </p:nvSpPr>
        <p:spPr bwMode="auto">
          <a:xfrm>
            <a:off x="5098421" y="2349313"/>
            <a:ext cx="150932"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36" name="Rectangle 333"/>
          <p:cNvSpPr>
            <a:spLocks noChangeArrowheads="1"/>
          </p:cNvSpPr>
          <p:nvPr/>
        </p:nvSpPr>
        <p:spPr bwMode="auto">
          <a:xfrm>
            <a:off x="5244843" y="2355360"/>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d</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37" name="Rectangle 334"/>
          <p:cNvSpPr>
            <a:spLocks noChangeArrowheads="1"/>
          </p:cNvSpPr>
          <p:nvPr/>
        </p:nvSpPr>
        <p:spPr bwMode="auto">
          <a:xfrm>
            <a:off x="5345508" y="2355360"/>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v</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38" name="Rectangle 335"/>
          <p:cNvSpPr>
            <a:spLocks noChangeArrowheads="1"/>
          </p:cNvSpPr>
          <p:nvPr/>
        </p:nvSpPr>
        <p:spPr bwMode="auto">
          <a:xfrm>
            <a:off x="5447699" y="2355360"/>
            <a:ext cx="924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39" name="Rectangle 336"/>
          <p:cNvSpPr>
            <a:spLocks noChangeArrowheads="1"/>
          </p:cNvSpPr>
          <p:nvPr/>
        </p:nvSpPr>
        <p:spPr bwMode="auto">
          <a:xfrm>
            <a:off x="5539212" y="2355360"/>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0" name="Rectangle 337"/>
          <p:cNvSpPr>
            <a:spLocks noChangeArrowheads="1"/>
          </p:cNvSpPr>
          <p:nvPr/>
        </p:nvSpPr>
        <p:spPr bwMode="auto">
          <a:xfrm>
            <a:off x="5639878" y="2355360"/>
            <a:ext cx="924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c</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1" name="Rectangle 338"/>
          <p:cNvSpPr>
            <a:spLocks noChangeArrowheads="1"/>
          </p:cNvSpPr>
          <p:nvPr/>
        </p:nvSpPr>
        <p:spPr bwMode="auto">
          <a:xfrm>
            <a:off x="5728341" y="2355360"/>
            <a:ext cx="924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2" name="Rectangle 339"/>
          <p:cNvSpPr>
            <a:spLocks noChangeArrowheads="1"/>
          </p:cNvSpPr>
          <p:nvPr/>
        </p:nvSpPr>
        <p:spPr bwMode="auto">
          <a:xfrm>
            <a:off x="5819855" y="2355360"/>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d</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3" name="Rectangle 340"/>
          <p:cNvSpPr>
            <a:spLocks noChangeArrowheads="1"/>
          </p:cNvSpPr>
          <p:nvPr/>
        </p:nvSpPr>
        <p:spPr bwMode="auto">
          <a:xfrm>
            <a:off x="5098421" y="2550395"/>
            <a:ext cx="163253"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H</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4" name="Rectangle 341"/>
          <p:cNvSpPr>
            <a:spLocks noChangeArrowheads="1"/>
          </p:cNvSpPr>
          <p:nvPr/>
        </p:nvSpPr>
        <p:spPr bwMode="auto">
          <a:xfrm>
            <a:off x="5255519" y="2554932"/>
            <a:ext cx="58525"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5" name="Rectangle 342"/>
          <p:cNvSpPr>
            <a:spLocks noChangeArrowheads="1"/>
          </p:cNvSpPr>
          <p:nvPr/>
        </p:nvSpPr>
        <p:spPr bwMode="auto">
          <a:xfrm>
            <a:off x="5313478" y="2554932"/>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g</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6" name="Rectangle 343"/>
          <p:cNvSpPr>
            <a:spLocks noChangeArrowheads="1"/>
          </p:cNvSpPr>
          <p:nvPr/>
        </p:nvSpPr>
        <p:spPr bwMode="auto">
          <a:xfrm>
            <a:off x="5414143" y="2554932"/>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dirty="0">
                <a:ln>
                  <a:noFill/>
                </a:ln>
                <a:solidFill>
                  <a:srgbClr val="FF00FF"/>
                </a:solidFill>
                <a:effectLst/>
                <a:uLnTx/>
                <a:uFillTx/>
                <a:latin typeface="Times New Roman" panose="02020603050405020304" pitchFamily="18" charset="0"/>
                <a:ea typeface="+mn-ea"/>
                <a:cs typeface="Arial"/>
              </a:rPr>
              <a:t>h</a:t>
            </a:r>
            <a:endParaRPr kumimoji="0" lang="en-US" altLang="en-US" sz="1800" b="0" i="0" u="none" strike="noStrike" kern="1200" cap="none" spc="0" normalizeH="0" baseline="0" noProof="0" dirty="0">
              <a:ln>
                <a:noFill/>
              </a:ln>
              <a:solidFill>
                <a:srgbClr val="FF00FF"/>
              </a:solidFill>
              <a:effectLst/>
              <a:uLnTx/>
              <a:uFillTx/>
              <a:latin typeface="Arial" panose="020B0604020202020204" pitchFamily="34" charset="0"/>
              <a:ea typeface="+mn-ea"/>
              <a:cs typeface="Arial"/>
            </a:endParaRPr>
          </a:p>
        </p:txBody>
      </p:sp>
      <p:sp>
        <p:nvSpPr>
          <p:cNvPr id="147" name="Rectangle 344"/>
          <p:cNvSpPr>
            <a:spLocks noChangeArrowheads="1"/>
          </p:cNvSpPr>
          <p:nvPr/>
        </p:nvSpPr>
        <p:spPr bwMode="auto">
          <a:xfrm>
            <a:off x="5516334" y="2554932"/>
            <a:ext cx="693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8" name="Rectangle 345"/>
          <p:cNvSpPr>
            <a:spLocks noChangeArrowheads="1"/>
          </p:cNvSpPr>
          <p:nvPr/>
        </p:nvSpPr>
        <p:spPr bwMode="auto">
          <a:xfrm>
            <a:off x="5581919" y="2554932"/>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49" name="Rectangle 346"/>
          <p:cNvSpPr>
            <a:spLocks noChangeArrowheads="1"/>
          </p:cNvSpPr>
          <p:nvPr/>
        </p:nvSpPr>
        <p:spPr bwMode="auto">
          <a:xfrm>
            <a:off x="5682584" y="2554932"/>
            <a:ext cx="924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50" name="Rectangle 347"/>
          <p:cNvSpPr>
            <a:spLocks noChangeArrowheads="1"/>
          </p:cNvSpPr>
          <p:nvPr/>
        </p:nvSpPr>
        <p:spPr bwMode="auto">
          <a:xfrm>
            <a:off x="5774098" y="2554932"/>
            <a:ext cx="693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51" name="Rectangle 348"/>
          <p:cNvSpPr>
            <a:spLocks noChangeArrowheads="1"/>
          </p:cNvSpPr>
          <p:nvPr/>
        </p:nvSpPr>
        <p:spPr bwMode="auto">
          <a:xfrm>
            <a:off x="5839684" y="2554932"/>
            <a:ext cx="69307"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f</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52" name="Rectangle 349"/>
          <p:cNvSpPr>
            <a:spLocks noChangeArrowheads="1"/>
          </p:cNvSpPr>
          <p:nvPr/>
        </p:nvSpPr>
        <p:spPr bwMode="auto">
          <a:xfrm>
            <a:off x="5098421" y="2751479"/>
            <a:ext cx="140152"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1"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B</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53" name="Rectangle 350"/>
          <p:cNvSpPr>
            <a:spLocks noChangeArrowheads="1"/>
          </p:cNvSpPr>
          <p:nvPr/>
        </p:nvSpPr>
        <p:spPr bwMode="auto">
          <a:xfrm>
            <a:off x="5234166" y="2756014"/>
            <a:ext cx="1047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154" name="Rectangle 351"/>
          <p:cNvSpPr>
            <a:spLocks noChangeArrowheads="1"/>
          </p:cNvSpPr>
          <p:nvPr/>
        </p:nvSpPr>
        <p:spPr bwMode="auto">
          <a:xfrm>
            <a:off x="5336357" y="2756014"/>
            <a:ext cx="81628" cy="24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700" b="0" i="0" u="none" strike="noStrike" kern="1200" cap="none" spc="0" normalizeH="0" baseline="0" noProof="0">
                <a:ln>
                  <a:noFill/>
                </a:ln>
                <a:solidFill>
                  <a:srgbClr val="FF00FF"/>
                </a:solidFill>
                <a:effectLst/>
                <a:uLnTx/>
                <a:uFillTx/>
                <a:latin typeface="Times New Roman" panose="02020603050405020304" pitchFamily="18" charset="0"/>
                <a:ea typeface="+mn-ea"/>
                <a:cs typeface="Arial"/>
              </a:rPr>
              <a:t>s</a:t>
            </a:r>
            <a:endParaRPr kumimoji="0" lang="en-US" altLang="en-US" sz="1800" b="0" i="0" u="none" strike="noStrike" kern="1200" cap="none" spc="0" normalizeH="0" baseline="0" noProof="0">
              <a:ln>
                <a:noFill/>
              </a:ln>
              <a:solidFill>
                <a:srgbClr val="FF00FF"/>
              </a:solidFill>
              <a:effectLst/>
              <a:uLnTx/>
              <a:uFillTx/>
              <a:latin typeface="Arial" panose="020B0604020202020204" pitchFamily="34" charset="0"/>
              <a:ea typeface="+mn-ea"/>
              <a:cs typeface="Arial"/>
            </a:endParaRPr>
          </a:p>
        </p:txBody>
      </p:sp>
      <p:sp>
        <p:nvSpPr>
          <p:cNvPr id="2" name="Rectangle 1"/>
          <p:cNvSpPr/>
          <p:nvPr/>
        </p:nvSpPr>
        <p:spPr>
          <a:xfrm>
            <a:off x="322078" y="5850990"/>
            <a:ext cx="8887684" cy="535531"/>
          </a:xfrm>
          <a:prstGeom prst="rect">
            <a:avLst/>
          </a:prstGeom>
        </p:spPr>
        <p:txBody>
          <a:bodyPr wrap="square">
            <a:spAutoFit/>
          </a:bodyPr>
          <a:lstStyle/>
          <a:p>
            <a:pPr marL="0" marR="0" lvl="0" indent="0" algn="ctr" defTabSz="914400" rtl="0" eaLnBrk="1" fontAlgn="auto" latinLnBrk="0" hangingPunct="1">
              <a:lnSpc>
                <a:spcPct val="80000"/>
              </a:lnSpc>
              <a:spcBef>
                <a:spcPts val="700"/>
              </a:spcBef>
              <a:spcAft>
                <a:spcPts val="0"/>
              </a:spcAft>
              <a:buClr>
                <a:srgbClr val="000000"/>
              </a:buClr>
              <a:buSzPct val="100000"/>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Even though data and instructions are fetched 32-bits at a time, each 8-bit byte has a unique address. This means memory and I/O ports are byte addressable</a:t>
            </a:r>
            <a:endPar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3" name="TextBox 2"/>
          <p:cNvSpPr txBox="1"/>
          <p:nvPr/>
        </p:nvSpPr>
        <p:spPr>
          <a:xfrm>
            <a:off x="4897634" y="4319652"/>
            <a:ext cx="14072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for debugging</a:t>
            </a:r>
          </a:p>
        </p:txBody>
      </p:sp>
      <p:cxnSp>
        <p:nvCxnSpPr>
          <p:cNvPr id="8" name="Straight Arrow Connector 7"/>
          <p:cNvCxnSpPr/>
          <p:nvPr/>
        </p:nvCxnSpPr>
        <p:spPr>
          <a:xfrm>
            <a:off x="4827140" y="3989239"/>
            <a:ext cx="462144" cy="376869"/>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312" name="Oval 162"/>
          <p:cNvSpPr>
            <a:spLocks noChangeArrowheads="1"/>
          </p:cNvSpPr>
          <p:nvPr/>
        </p:nvSpPr>
        <p:spPr bwMode="auto">
          <a:xfrm>
            <a:off x="5978479" y="1150372"/>
            <a:ext cx="67110" cy="68036"/>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3" name="Oval 163"/>
          <p:cNvSpPr>
            <a:spLocks noChangeArrowheads="1"/>
          </p:cNvSpPr>
          <p:nvPr/>
        </p:nvSpPr>
        <p:spPr bwMode="auto">
          <a:xfrm>
            <a:off x="6205739" y="1247920"/>
            <a:ext cx="91440" cy="91440"/>
          </a:xfrm>
          <a:prstGeom prst="ellipse">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6" name="Oval 166"/>
          <p:cNvSpPr>
            <a:spLocks noChangeArrowheads="1"/>
          </p:cNvSpPr>
          <p:nvPr/>
        </p:nvSpPr>
        <p:spPr bwMode="auto">
          <a:xfrm>
            <a:off x="6458928" y="1398324"/>
            <a:ext cx="68636" cy="68036"/>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8" name="Oval 168"/>
          <p:cNvSpPr>
            <a:spLocks noChangeArrowheads="1"/>
          </p:cNvSpPr>
          <p:nvPr/>
        </p:nvSpPr>
        <p:spPr bwMode="auto">
          <a:xfrm>
            <a:off x="6448251" y="1572193"/>
            <a:ext cx="68636"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0" name="Oval 170"/>
          <p:cNvSpPr>
            <a:spLocks noChangeArrowheads="1"/>
          </p:cNvSpPr>
          <p:nvPr/>
        </p:nvSpPr>
        <p:spPr bwMode="auto">
          <a:xfrm>
            <a:off x="6210315" y="1690122"/>
            <a:ext cx="68636" cy="66524"/>
          </a:xfrm>
          <a:prstGeom prst="ellipse">
            <a:avLst/>
          </a:prstGeom>
          <a:solidFill>
            <a:srgbClr val="00FFFF"/>
          </a:solidFill>
          <a:ln w="20638">
            <a:solidFill>
              <a:srgbClr val="00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21" name="Oval 171"/>
          <p:cNvSpPr>
            <a:spLocks noChangeArrowheads="1"/>
          </p:cNvSpPr>
          <p:nvPr/>
        </p:nvSpPr>
        <p:spPr bwMode="auto">
          <a:xfrm>
            <a:off x="5957527" y="1793717"/>
            <a:ext cx="91440" cy="91440"/>
          </a:xfrm>
          <a:prstGeom prst="ellipse">
            <a:avLst/>
          </a:prstGeom>
          <a:solidFill>
            <a:srgbClr val="00FFFF"/>
          </a:solidFill>
          <a:ln>
            <a:solidFill>
              <a:srgbClr val="00FFFF"/>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4" name="Rectangle 24"/>
          <p:cNvSpPr>
            <a:spLocks noChangeArrowheads="1"/>
          </p:cNvSpPr>
          <p:nvPr/>
        </p:nvSpPr>
        <p:spPr bwMode="auto">
          <a:xfrm>
            <a:off x="7723345" y="2508062"/>
            <a:ext cx="19829" cy="580571"/>
          </a:xfrm>
          <a:prstGeom prst="rect">
            <a:avLst/>
          </a:prstGeom>
          <a:solidFill>
            <a:schemeClr val="tx1"/>
          </a:solidFill>
          <a:ln w="9525">
            <a:solidFill>
              <a:schemeClr val="tx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58928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Rectangle 71"/>
          <p:cNvSpPr>
            <a:spLocks noChangeArrowheads="1"/>
          </p:cNvSpPr>
          <p:nvPr/>
        </p:nvSpPr>
        <p:spPr bwMode="auto">
          <a:xfrm>
            <a:off x="6924675" y="3892550"/>
            <a:ext cx="1552575" cy="231775"/>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5" name="Rectangle 70"/>
          <p:cNvSpPr>
            <a:spLocks noChangeArrowheads="1"/>
          </p:cNvSpPr>
          <p:nvPr/>
        </p:nvSpPr>
        <p:spPr bwMode="auto">
          <a:xfrm>
            <a:off x="6924675" y="3659187"/>
            <a:ext cx="1552575" cy="233363"/>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3" name="Rectangle 68"/>
          <p:cNvSpPr>
            <a:spLocks noChangeArrowheads="1"/>
          </p:cNvSpPr>
          <p:nvPr/>
        </p:nvSpPr>
        <p:spPr bwMode="auto">
          <a:xfrm>
            <a:off x="6924675" y="3192462"/>
            <a:ext cx="1552575" cy="233363"/>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1" name="Rectangle 66"/>
          <p:cNvSpPr>
            <a:spLocks noChangeArrowheads="1"/>
          </p:cNvSpPr>
          <p:nvPr/>
        </p:nvSpPr>
        <p:spPr bwMode="auto">
          <a:xfrm>
            <a:off x="6924675" y="2725737"/>
            <a:ext cx="1552575" cy="233363"/>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0" name="Rectangle 65"/>
          <p:cNvSpPr>
            <a:spLocks noChangeArrowheads="1"/>
          </p:cNvSpPr>
          <p:nvPr/>
        </p:nvSpPr>
        <p:spPr bwMode="auto">
          <a:xfrm>
            <a:off x="6924675" y="2492375"/>
            <a:ext cx="1552575" cy="233363"/>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7" name="Rectangle 62"/>
          <p:cNvSpPr>
            <a:spLocks noChangeArrowheads="1"/>
          </p:cNvSpPr>
          <p:nvPr/>
        </p:nvSpPr>
        <p:spPr bwMode="auto">
          <a:xfrm>
            <a:off x="6924675" y="1793875"/>
            <a:ext cx="1552575" cy="233363"/>
          </a:xfrm>
          <a:prstGeom prst="rect">
            <a:avLst/>
          </a:prstGeom>
          <a:solidFill>
            <a:srgbClr val="00FFFF"/>
          </a:solidFill>
          <a:ln w="19050">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5" name="Rectangle 60"/>
          <p:cNvSpPr>
            <a:spLocks noChangeArrowheads="1"/>
          </p:cNvSpPr>
          <p:nvPr/>
        </p:nvSpPr>
        <p:spPr bwMode="auto">
          <a:xfrm>
            <a:off x="6924675" y="1325544"/>
            <a:ext cx="1552575" cy="233363"/>
          </a:xfrm>
          <a:prstGeom prst="rect">
            <a:avLst/>
          </a:prstGeom>
          <a:solidFill>
            <a:srgbClr val="00FFFF"/>
          </a:solidFill>
          <a:ln w="19050">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9" name="Rectangle 64"/>
          <p:cNvSpPr>
            <a:spLocks noChangeArrowheads="1"/>
          </p:cNvSpPr>
          <p:nvPr/>
        </p:nvSpPr>
        <p:spPr bwMode="auto">
          <a:xfrm>
            <a:off x="6924675" y="2260600"/>
            <a:ext cx="1552575" cy="231775"/>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2" name="Rectangle 67"/>
          <p:cNvSpPr>
            <a:spLocks noChangeArrowheads="1"/>
          </p:cNvSpPr>
          <p:nvPr/>
        </p:nvSpPr>
        <p:spPr bwMode="auto">
          <a:xfrm>
            <a:off x="6924675" y="2959100"/>
            <a:ext cx="1552575" cy="233363"/>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4" name="Rectangle 69"/>
          <p:cNvSpPr>
            <a:spLocks noChangeArrowheads="1"/>
          </p:cNvSpPr>
          <p:nvPr/>
        </p:nvSpPr>
        <p:spPr bwMode="auto">
          <a:xfrm>
            <a:off x="6924675" y="3425825"/>
            <a:ext cx="1552575" cy="233363"/>
          </a:xfrm>
          <a:prstGeom prst="rect">
            <a:avLst/>
          </a:prstGeom>
          <a:solidFill>
            <a:srgbClr val="00FFFF"/>
          </a:solidFill>
          <a:ln w="19050">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8" name="Rectangle 59"/>
          <p:cNvSpPr>
            <a:spLocks noChangeArrowheads="1"/>
          </p:cNvSpPr>
          <p:nvPr/>
        </p:nvSpPr>
        <p:spPr bwMode="auto">
          <a:xfrm>
            <a:off x="6919111" y="1093787"/>
            <a:ext cx="1552575" cy="233363"/>
          </a:xfrm>
          <a:prstGeom prst="rect">
            <a:avLst/>
          </a:prstGeom>
          <a:solidFill>
            <a:srgbClr val="00FFFF"/>
          </a:solidFill>
          <a:ln w="19050">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9" name="Rectangle 61"/>
          <p:cNvSpPr>
            <a:spLocks noChangeArrowheads="1"/>
          </p:cNvSpPr>
          <p:nvPr/>
        </p:nvSpPr>
        <p:spPr bwMode="auto">
          <a:xfrm>
            <a:off x="6919111" y="1560512"/>
            <a:ext cx="1552575" cy="233363"/>
          </a:xfrm>
          <a:prstGeom prst="rect">
            <a:avLst/>
          </a:prstGeom>
          <a:solidFill>
            <a:srgbClr val="00FFFF"/>
          </a:solidFill>
          <a:ln w="19050">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0" name="Rectangle 63"/>
          <p:cNvSpPr>
            <a:spLocks noChangeArrowheads="1"/>
          </p:cNvSpPr>
          <p:nvPr/>
        </p:nvSpPr>
        <p:spPr bwMode="auto">
          <a:xfrm>
            <a:off x="6919111" y="2029461"/>
            <a:ext cx="1552575" cy="233363"/>
          </a:xfrm>
          <a:prstGeom prst="rect">
            <a:avLst/>
          </a:prstGeom>
          <a:solidFill>
            <a:srgbClr val="00FFFF"/>
          </a:solidFill>
          <a:ln w="19050">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7" name="Rectangle 72"/>
          <p:cNvSpPr>
            <a:spLocks noChangeArrowheads="1"/>
          </p:cNvSpPr>
          <p:nvPr/>
        </p:nvSpPr>
        <p:spPr bwMode="auto">
          <a:xfrm>
            <a:off x="6924675" y="4124325"/>
            <a:ext cx="1552575" cy="233363"/>
          </a:xfrm>
          <a:prstGeom prst="rect">
            <a:avLst/>
          </a:prstGeom>
          <a:solidFill>
            <a:srgbClr val="FFFF00"/>
          </a:solidFill>
          <a:ln w="1905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8" name="Rectangle 73"/>
          <p:cNvSpPr>
            <a:spLocks noChangeArrowheads="1"/>
          </p:cNvSpPr>
          <p:nvPr/>
        </p:nvSpPr>
        <p:spPr bwMode="auto">
          <a:xfrm>
            <a:off x="6924675" y="4357687"/>
            <a:ext cx="1552575" cy="233363"/>
          </a:xfrm>
          <a:prstGeom prst="rect">
            <a:avLst/>
          </a:prstGeom>
          <a:solidFill>
            <a:srgbClr val="FFFF00"/>
          </a:solidFill>
          <a:ln w="1905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79" name="Rectangle 74"/>
          <p:cNvSpPr>
            <a:spLocks noChangeArrowheads="1"/>
          </p:cNvSpPr>
          <p:nvPr/>
        </p:nvSpPr>
        <p:spPr bwMode="auto">
          <a:xfrm>
            <a:off x="6924675" y="4591050"/>
            <a:ext cx="1552575" cy="233363"/>
          </a:xfrm>
          <a:prstGeom prst="rect">
            <a:avLst/>
          </a:prstGeom>
          <a:solidFill>
            <a:srgbClr val="FFFF00"/>
          </a:solidFill>
          <a:ln w="1905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 name="TextBox 1"/>
          <p:cNvSpPr txBox="1"/>
          <p:nvPr/>
        </p:nvSpPr>
        <p:spPr>
          <a:xfrm>
            <a:off x="5623106" y="385911"/>
            <a:ext cx="2353529" cy="430887"/>
          </a:xfrm>
          <a:prstGeom prst="rect">
            <a:avLst/>
          </a:prstGeom>
          <a:noFill/>
        </p:spPr>
        <p:txBody>
          <a:bodyPr wrap="none" rtlCol="0">
            <a:spAutoFit/>
          </a:bodyPr>
          <a:lstStyle>
            <a:defPPr>
              <a:defRPr lang="en-US"/>
            </a:defPPr>
            <a:lvl1pPr>
              <a:defRPr sz="2200" b="1">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Internal Registers</a:t>
            </a:r>
          </a:p>
        </p:txBody>
      </p:sp>
      <p:sp>
        <p:nvSpPr>
          <p:cNvPr id="8" name="Rectangle 7"/>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0" name="Rectangle 5"/>
          <p:cNvSpPr>
            <a:spLocks noChangeArrowheads="1"/>
          </p:cNvSpPr>
          <p:nvPr/>
        </p:nvSpPr>
        <p:spPr bwMode="auto">
          <a:xfrm>
            <a:off x="7546975" y="1074737"/>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11" name="Rectangle 6"/>
          <p:cNvSpPr>
            <a:spLocks noChangeArrowheads="1"/>
          </p:cNvSpPr>
          <p:nvPr/>
        </p:nvSpPr>
        <p:spPr bwMode="auto">
          <a:xfrm>
            <a:off x="7700963" y="107473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0</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2" name="Rectangle 7"/>
          <p:cNvSpPr>
            <a:spLocks noChangeArrowheads="1"/>
          </p:cNvSpPr>
          <p:nvPr/>
        </p:nvSpPr>
        <p:spPr bwMode="auto">
          <a:xfrm>
            <a:off x="7546975" y="1308100"/>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 name="Rectangle 8"/>
          <p:cNvSpPr>
            <a:spLocks noChangeArrowheads="1"/>
          </p:cNvSpPr>
          <p:nvPr/>
        </p:nvSpPr>
        <p:spPr bwMode="auto">
          <a:xfrm>
            <a:off x="7700963" y="130810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4" name="Rectangle 9"/>
          <p:cNvSpPr>
            <a:spLocks noChangeArrowheads="1"/>
          </p:cNvSpPr>
          <p:nvPr/>
        </p:nvSpPr>
        <p:spPr bwMode="auto">
          <a:xfrm>
            <a:off x="7546975" y="1541462"/>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5" name="Rectangle 10"/>
          <p:cNvSpPr>
            <a:spLocks noChangeArrowheads="1"/>
          </p:cNvSpPr>
          <p:nvPr/>
        </p:nvSpPr>
        <p:spPr bwMode="auto">
          <a:xfrm>
            <a:off x="7700963" y="1541462"/>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2</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6" name="Rectangle 11"/>
          <p:cNvSpPr>
            <a:spLocks noChangeArrowheads="1"/>
          </p:cNvSpPr>
          <p:nvPr/>
        </p:nvSpPr>
        <p:spPr bwMode="auto">
          <a:xfrm>
            <a:off x="7546975" y="1774825"/>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7" name="Rectangle 12"/>
          <p:cNvSpPr>
            <a:spLocks noChangeArrowheads="1"/>
          </p:cNvSpPr>
          <p:nvPr/>
        </p:nvSpPr>
        <p:spPr bwMode="auto">
          <a:xfrm>
            <a:off x="7700963" y="17748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3</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 name="Rectangle 13"/>
          <p:cNvSpPr>
            <a:spLocks noChangeArrowheads="1"/>
          </p:cNvSpPr>
          <p:nvPr/>
        </p:nvSpPr>
        <p:spPr bwMode="auto">
          <a:xfrm>
            <a:off x="7546975" y="2008187"/>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 name="Rectangle 14"/>
          <p:cNvSpPr>
            <a:spLocks noChangeArrowheads="1"/>
          </p:cNvSpPr>
          <p:nvPr/>
        </p:nvSpPr>
        <p:spPr bwMode="auto">
          <a:xfrm>
            <a:off x="7700963" y="200818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4</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0" name="Rectangle 15"/>
          <p:cNvSpPr>
            <a:spLocks noChangeArrowheads="1"/>
          </p:cNvSpPr>
          <p:nvPr/>
        </p:nvSpPr>
        <p:spPr bwMode="auto">
          <a:xfrm>
            <a:off x="7546975" y="2239962"/>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1" name="Rectangle 16"/>
          <p:cNvSpPr>
            <a:spLocks noChangeArrowheads="1"/>
          </p:cNvSpPr>
          <p:nvPr/>
        </p:nvSpPr>
        <p:spPr bwMode="auto">
          <a:xfrm>
            <a:off x="7700963" y="2239962"/>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5</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2" name="Rectangle 17"/>
          <p:cNvSpPr>
            <a:spLocks noChangeArrowheads="1"/>
          </p:cNvSpPr>
          <p:nvPr/>
        </p:nvSpPr>
        <p:spPr bwMode="auto">
          <a:xfrm>
            <a:off x="7546975" y="2473325"/>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3" name="Rectangle 18"/>
          <p:cNvSpPr>
            <a:spLocks noChangeArrowheads="1"/>
          </p:cNvSpPr>
          <p:nvPr/>
        </p:nvSpPr>
        <p:spPr bwMode="auto">
          <a:xfrm>
            <a:off x="7700963" y="24733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6</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 name="Rectangle 19"/>
          <p:cNvSpPr>
            <a:spLocks noChangeArrowheads="1"/>
          </p:cNvSpPr>
          <p:nvPr/>
        </p:nvSpPr>
        <p:spPr bwMode="auto">
          <a:xfrm>
            <a:off x="7546975" y="2706687"/>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 name="Rectangle 20"/>
          <p:cNvSpPr>
            <a:spLocks noChangeArrowheads="1"/>
          </p:cNvSpPr>
          <p:nvPr/>
        </p:nvSpPr>
        <p:spPr bwMode="auto">
          <a:xfrm>
            <a:off x="7700963" y="270668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7</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 name="Rectangle 21"/>
          <p:cNvSpPr>
            <a:spLocks noChangeArrowheads="1"/>
          </p:cNvSpPr>
          <p:nvPr/>
        </p:nvSpPr>
        <p:spPr bwMode="auto">
          <a:xfrm>
            <a:off x="7546975" y="2940050"/>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 name="Rectangle 22"/>
          <p:cNvSpPr>
            <a:spLocks noChangeArrowheads="1"/>
          </p:cNvSpPr>
          <p:nvPr/>
        </p:nvSpPr>
        <p:spPr bwMode="auto">
          <a:xfrm>
            <a:off x="7700963" y="29400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8</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 name="Rectangle 23"/>
          <p:cNvSpPr>
            <a:spLocks noChangeArrowheads="1"/>
          </p:cNvSpPr>
          <p:nvPr/>
        </p:nvSpPr>
        <p:spPr bwMode="auto">
          <a:xfrm>
            <a:off x="7546975" y="3173412"/>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9" name="Rectangle 24"/>
          <p:cNvSpPr>
            <a:spLocks noChangeArrowheads="1"/>
          </p:cNvSpPr>
          <p:nvPr/>
        </p:nvSpPr>
        <p:spPr bwMode="auto">
          <a:xfrm>
            <a:off x="7700963" y="3173412"/>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9</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0" name="Rectangle 25"/>
          <p:cNvSpPr>
            <a:spLocks noChangeArrowheads="1"/>
          </p:cNvSpPr>
          <p:nvPr/>
        </p:nvSpPr>
        <p:spPr bwMode="auto">
          <a:xfrm>
            <a:off x="7488238" y="3406775"/>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1" name="Rectangle 26"/>
          <p:cNvSpPr>
            <a:spLocks noChangeArrowheads="1"/>
          </p:cNvSpPr>
          <p:nvPr/>
        </p:nvSpPr>
        <p:spPr bwMode="auto">
          <a:xfrm>
            <a:off x="7643813" y="34067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2" name="Rectangle 27"/>
          <p:cNvSpPr>
            <a:spLocks noChangeArrowheads="1"/>
          </p:cNvSpPr>
          <p:nvPr/>
        </p:nvSpPr>
        <p:spPr bwMode="auto">
          <a:xfrm>
            <a:off x="7759700" y="34067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0</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3" name="Rectangle 28"/>
          <p:cNvSpPr>
            <a:spLocks noChangeArrowheads="1"/>
          </p:cNvSpPr>
          <p:nvPr/>
        </p:nvSpPr>
        <p:spPr bwMode="auto">
          <a:xfrm>
            <a:off x="7488238" y="3638550"/>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4" name="Rectangle 29"/>
          <p:cNvSpPr>
            <a:spLocks noChangeArrowheads="1"/>
          </p:cNvSpPr>
          <p:nvPr/>
        </p:nvSpPr>
        <p:spPr bwMode="auto">
          <a:xfrm>
            <a:off x="7643813" y="36385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5" name="Rectangle 30"/>
          <p:cNvSpPr>
            <a:spLocks noChangeArrowheads="1"/>
          </p:cNvSpPr>
          <p:nvPr/>
        </p:nvSpPr>
        <p:spPr bwMode="auto">
          <a:xfrm>
            <a:off x="7759700" y="36385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6" name="Rectangle 31"/>
          <p:cNvSpPr>
            <a:spLocks noChangeArrowheads="1"/>
          </p:cNvSpPr>
          <p:nvPr/>
        </p:nvSpPr>
        <p:spPr bwMode="auto">
          <a:xfrm>
            <a:off x="7488238" y="3871912"/>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7" name="Rectangle 32"/>
          <p:cNvSpPr>
            <a:spLocks noChangeArrowheads="1"/>
          </p:cNvSpPr>
          <p:nvPr/>
        </p:nvSpPr>
        <p:spPr bwMode="auto">
          <a:xfrm>
            <a:off x="7643813" y="3871912"/>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8" name="Rectangle 33"/>
          <p:cNvSpPr>
            <a:spLocks noChangeArrowheads="1"/>
          </p:cNvSpPr>
          <p:nvPr/>
        </p:nvSpPr>
        <p:spPr bwMode="auto">
          <a:xfrm>
            <a:off x="7759700" y="3871912"/>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2</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9" name="Rectangle 34"/>
          <p:cNvSpPr>
            <a:spLocks noChangeArrowheads="1"/>
          </p:cNvSpPr>
          <p:nvPr/>
        </p:nvSpPr>
        <p:spPr bwMode="auto">
          <a:xfrm>
            <a:off x="7138988" y="4105275"/>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0" name="Rectangle 35"/>
          <p:cNvSpPr>
            <a:spLocks noChangeArrowheads="1"/>
          </p:cNvSpPr>
          <p:nvPr/>
        </p:nvSpPr>
        <p:spPr bwMode="auto">
          <a:xfrm>
            <a:off x="7294563" y="41052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1" name="Rectangle 36"/>
          <p:cNvSpPr>
            <a:spLocks noChangeArrowheads="1"/>
          </p:cNvSpPr>
          <p:nvPr/>
        </p:nvSpPr>
        <p:spPr bwMode="auto">
          <a:xfrm>
            <a:off x="7410450" y="410527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3</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2" name="Rectangle 37"/>
          <p:cNvSpPr>
            <a:spLocks noChangeArrowheads="1"/>
          </p:cNvSpPr>
          <p:nvPr/>
        </p:nvSpPr>
        <p:spPr bwMode="auto">
          <a:xfrm>
            <a:off x="7526338" y="4105275"/>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3" name="Rectangle 38"/>
          <p:cNvSpPr>
            <a:spLocks noChangeArrowheads="1"/>
          </p:cNvSpPr>
          <p:nvPr/>
        </p:nvSpPr>
        <p:spPr bwMode="auto">
          <a:xfrm>
            <a:off x="7585075" y="4105275"/>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4" name="Rectangle 39"/>
          <p:cNvSpPr>
            <a:spLocks noChangeArrowheads="1"/>
          </p:cNvSpPr>
          <p:nvPr/>
        </p:nvSpPr>
        <p:spPr bwMode="auto">
          <a:xfrm>
            <a:off x="7662863" y="4105275"/>
            <a:ext cx="2180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5" name="Rectangle 40"/>
          <p:cNvSpPr>
            <a:spLocks noChangeArrowheads="1"/>
          </p:cNvSpPr>
          <p:nvPr/>
        </p:nvSpPr>
        <p:spPr bwMode="auto">
          <a:xfrm>
            <a:off x="7875588" y="410527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1A1714"/>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46" name="Rectangle 41"/>
          <p:cNvSpPr>
            <a:spLocks noChangeArrowheads="1"/>
          </p:cNvSpPr>
          <p:nvPr/>
        </p:nvSpPr>
        <p:spPr bwMode="auto">
          <a:xfrm>
            <a:off x="8012113" y="4105275"/>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1A1714"/>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47" name="Rectangle 42"/>
          <p:cNvSpPr>
            <a:spLocks noChangeArrowheads="1"/>
          </p:cNvSpPr>
          <p:nvPr/>
        </p:nvSpPr>
        <p:spPr bwMode="auto">
          <a:xfrm>
            <a:off x="8128000" y="4105275"/>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8" name="Rectangle 43"/>
          <p:cNvSpPr>
            <a:spLocks noChangeArrowheads="1"/>
          </p:cNvSpPr>
          <p:nvPr/>
        </p:nvSpPr>
        <p:spPr bwMode="auto">
          <a:xfrm>
            <a:off x="7235825" y="4338637"/>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9" name="Rectangle 44"/>
          <p:cNvSpPr>
            <a:spLocks noChangeArrowheads="1"/>
          </p:cNvSpPr>
          <p:nvPr/>
        </p:nvSpPr>
        <p:spPr bwMode="auto">
          <a:xfrm>
            <a:off x="7391400" y="433863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0" name="Rectangle 45"/>
          <p:cNvSpPr>
            <a:spLocks noChangeArrowheads="1"/>
          </p:cNvSpPr>
          <p:nvPr/>
        </p:nvSpPr>
        <p:spPr bwMode="auto">
          <a:xfrm>
            <a:off x="7507288" y="433863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4</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1" name="Rectangle 46"/>
          <p:cNvSpPr>
            <a:spLocks noChangeArrowheads="1"/>
          </p:cNvSpPr>
          <p:nvPr/>
        </p:nvSpPr>
        <p:spPr bwMode="auto">
          <a:xfrm>
            <a:off x="7624763" y="4338637"/>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2" name="Rectangle 47"/>
          <p:cNvSpPr>
            <a:spLocks noChangeArrowheads="1"/>
          </p:cNvSpPr>
          <p:nvPr/>
        </p:nvSpPr>
        <p:spPr bwMode="auto">
          <a:xfrm>
            <a:off x="7681913" y="4338637"/>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3" name="Rectangle 48"/>
          <p:cNvSpPr>
            <a:spLocks noChangeArrowheads="1"/>
          </p:cNvSpPr>
          <p:nvPr/>
        </p:nvSpPr>
        <p:spPr bwMode="auto">
          <a:xfrm>
            <a:off x="7759700" y="4338637"/>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4" name="Rectangle 49"/>
          <p:cNvSpPr>
            <a:spLocks noChangeArrowheads="1"/>
          </p:cNvSpPr>
          <p:nvPr/>
        </p:nvSpPr>
        <p:spPr bwMode="auto">
          <a:xfrm>
            <a:off x="7896225" y="4338637"/>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5" name="Rectangle 50"/>
          <p:cNvSpPr>
            <a:spLocks noChangeArrowheads="1"/>
          </p:cNvSpPr>
          <p:nvPr/>
        </p:nvSpPr>
        <p:spPr bwMode="auto">
          <a:xfrm>
            <a:off x="8050213" y="4338637"/>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6" name="Rectangle 51"/>
          <p:cNvSpPr>
            <a:spLocks noChangeArrowheads="1"/>
          </p:cNvSpPr>
          <p:nvPr/>
        </p:nvSpPr>
        <p:spPr bwMode="auto">
          <a:xfrm>
            <a:off x="7235825" y="4572000"/>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7" name="Rectangle 52"/>
          <p:cNvSpPr>
            <a:spLocks noChangeArrowheads="1"/>
          </p:cNvSpPr>
          <p:nvPr/>
        </p:nvSpPr>
        <p:spPr bwMode="auto">
          <a:xfrm>
            <a:off x="7391400" y="457200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8" name="Rectangle 53"/>
          <p:cNvSpPr>
            <a:spLocks noChangeArrowheads="1"/>
          </p:cNvSpPr>
          <p:nvPr/>
        </p:nvSpPr>
        <p:spPr bwMode="auto">
          <a:xfrm>
            <a:off x="7507288" y="457200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5</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9" name="Rectangle 54"/>
          <p:cNvSpPr>
            <a:spLocks noChangeArrowheads="1"/>
          </p:cNvSpPr>
          <p:nvPr/>
        </p:nvSpPr>
        <p:spPr bwMode="auto">
          <a:xfrm>
            <a:off x="7624763" y="4572000"/>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0" name="Rectangle 55"/>
          <p:cNvSpPr>
            <a:spLocks noChangeArrowheads="1"/>
          </p:cNvSpPr>
          <p:nvPr/>
        </p:nvSpPr>
        <p:spPr bwMode="auto">
          <a:xfrm>
            <a:off x="7681913" y="4572000"/>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1" name="Rectangle 56"/>
          <p:cNvSpPr>
            <a:spLocks noChangeArrowheads="1"/>
          </p:cNvSpPr>
          <p:nvPr/>
        </p:nvSpPr>
        <p:spPr bwMode="auto">
          <a:xfrm>
            <a:off x="7759700" y="4572000"/>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2" name="Rectangle 57"/>
          <p:cNvSpPr>
            <a:spLocks noChangeArrowheads="1"/>
          </p:cNvSpPr>
          <p:nvPr/>
        </p:nvSpPr>
        <p:spPr bwMode="auto">
          <a:xfrm>
            <a:off x="7896225" y="4572000"/>
            <a:ext cx="166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3" name="Rectangle 58"/>
          <p:cNvSpPr>
            <a:spLocks noChangeArrowheads="1"/>
          </p:cNvSpPr>
          <p:nvPr/>
        </p:nvSpPr>
        <p:spPr bwMode="auto">
          <a:xfrm>
            <a:off x="8050213" y="4572000"/>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1A1714"/>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80" name="Rectangle 75"/>
          <p:cNvSpPr>
            <a:spLocks noChangeArrowheads="1"/>
          </p:cNvSpPr>
          <p:nvPr/>
        </p:nvSpPr>
        <p:spPr bwMode="auto">
          <a:xfrm>
            <a:off x="5605463" y="40862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1" name="Rectangle 76"/>
          <p:cNvSpPr>
            <a:spLocks noChangeArrowheads="1"/>
          </p:cNvSpPr>
          <p:nvPr/>
        </p:nvSpPr>
        <p:spPr bwMode="auto">
          <a:xfrm>
            <a:off x="5741988" y="4086225"/>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2" name="Rectangle 77"/>
          <p:cNvSpPr>
            <a:spLocks noChangeArrowheads="1"/>
          </p:cNvSpPr>
          <p:nvPr/>
        </p:nvSpPr>
        <p:spPr bwMode="auto">
          <a:xfrm>
            <a:off x="5800725" y="40862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3" name="Rectangle 78"/>
          <p:cNvSpPr>
            <a:spLocks noChangeArrowheads="1"/>
          </p:cNvSpPr>
          <p:nvPr/>
        </p:nvSpPr>
        <p:spPr bwMode="auto">
          <a:xfrm>
            <a:off x="5897563" y="4086225"/>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4" name="Rectangle 79"/>
          <p:cNvSpPr>
            <a:spLocks noChangeArrowheads="1"/>
          </p:cNvSpPr>
          <p:nvPr/>
        </p:nvSpPr>
        <p:spPr bwMode="auto">
          <a:xfrm>
            <a:off x="6013450" y="40862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k</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5" name="Rectangle 80"/>
          <p:cNvSpPr>
            <a:spLocks noChangeArrowheads="1"/>
          </p:cNvSpPr>
          <p:nvPr/>
        </p:nvSpPr>
        <p:spPr bwMode="auto">
          <a:xfrm>
            <a:off x="6129338" y="4086225"/>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6" name="Rectangle 81"/>
          <p:cNvSpPr>
            <a:spLocks noChangeArrowheads="1"/>
          </p:cNvSpPr>
          <p:nvPr/>
        </p:nvSpPr>
        <p:spPr bwMode="auto">
          <a:xfrm>
            <a:off x="6188075" y="40862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7" name="Rectangle 82"/>
          <p:cNvSpPr>
            <a:spLocks noChangeArrowheads="1"/>
          </p:cNvSpPr>
          <p:nvPr/>
        </p:nvSpPr>
        <p:spPr bwMode="auto">
          <a:xfrm>
            <a:off x="6303963" y="40862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8" name="Rectangle 83"/>
          <p:cNvSpPr>
            <a:spLocks noChangeArrowheads="1"/>
          </p:cNvSpPr>
          <p:nvPr/>
        </p:nvSpPr>
        <p:spPr bwMode="auto">
          <a:xfrm>
            <a:off x="6421438" y="4086225"/>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89" name="Rectangle 84"/>
          <p:cNvSpPr>
            <a:spLocks noChangeArrowheads="1"/>
          </p:cNvSpPr>
          <p:nvPr/>
        </p:nvSpPr>
        <p:spPr bwMode="auto">
          <a:xfrm>
            <a:off x="6478588" y="40862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0" name="Rectangle 85"/>
          <p:cNvSpPr>
            <a:spLocks noChangeArrowheads="1"/>
          </p:cNvSpPr>
          <p:nvPr/>
        </p:nvSpPr>
        <p:spPr bwMode="auto">
          <a:xfrm>
            <a:off x="6596063" y="4086225"/>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1" name="Rectangle 86"/>
          <p:cNvSpPr>
            <a:spLocks noChangeArrowheads="1"/>
          </p:cNvSpPr>
          <p:nvPr/>
        </p:nvSpPr>
        <p:spPr bwMode="auto">
          <a:xfrm>
            <a:off x="6653213" y="4086225"/>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2" name="Rectangle 87"/>
          <p:cNvSpPr>
            <a:spLocks noChangeArrowheads="1"/>
          </p:cNvSpPr>
          <p:nvPr/>
        </p:nvSpPr>
        <p:spPr bwMode="auto">
          <a:xfrm>
            <a:off x="6770688" y="4086225"/>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3" name="Rectangle 88"/>
          <p:cNvSpPr>
            <a:spLocks noChangeArrowheads="1"/>
          </p:cNvSpPr>
          <p:nvPr/>
        </p:nvSpPr>
        <p:spPr bwMode="auto">
          <a:xfrm>
            <a:off x="5645150" y="4319587"/>
            <a:ext cx="1538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4" name="Rectangle 89"/>
          <p:cNvSpPr>
            <a:spLocks noChangeArrowheads="1"/>
          </p:cNvSpPr>
          <p:nvPr/>
        </p:nvSpPr>
        <p:spPr bwMode="auto">
          <a:xfrm>
            <a:off x="5780088" y="4319587"/>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5" name="Rectangle 90"/>
          <p:cNvSpPr>
            <a:spLocks noChangeArrowheads="1"/>
          </p:cNvSpPr>
          <p:nvPr/>
        </p:nvSpPr>
        <p:spPr bwMode="auto">
          <a:xfrm>
            <a:off x="5857875" y="4319587"/>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6" name="Rectangle 91"/>
          <p:cNvSpPr>
            <a:spLocks noChangeArrowheads="1"/>
          </p:cNvSpPr>
          <p:nvPr/>
        </p:nvSpPr>
        <p:spPr bwMode="auto">
          <a:xfrm>
            <a:off x="5975350" y="4319587"/>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k</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7" name="Rectangle 92"/>
          <p:cNvSpPr>
            <a:spLocks noChangeArrowheads="1"/>
          </p:cNvSpPr>
          <p:nvPr/>
        </p:nvSpPr>
        <p:spPr bwMode="auto">
          <a:xfrm>
            <a:off x="6091238" y="4319587"/>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8" name="Rectangle 93"/>
          <p:cNvSpPr>
            <a:spLocks noChangeArrowheads="1"/>
          </p:cNvSpPr>
          <p:nvPr/>
        </p:nvSpPr>
        <p:spPr bwMode="auto">
          <a:xfrm>
            <a:off x="6149975" y="43195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99" name="Rectangle 94"/>
          <p:cNvSpPr>
            <a:spLocks noChangeArrowheads="1"/>
          </p:cNvSpPr>
          <p:nvPr/>
        </p:nvSpPr>
        <p:spPr bwMode="auto">
          <a:xfrm>
            <a:off x="6226175" y="43195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0" name="Rectangle 95"/>
          <p:cNvSpPr>
            <a:spLocks noChangeArrowheads="1"/>
          </p:cNvSpPr>
          <p:nvPr/>
        </p:nvSpPr>
        <p:spPr bwMode="auto">
          <a:xfrm>
            <a:off x="6324600" y="431958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1" name="Rectangle 96"/>
          <p:cNvSpPr>
            <a:spLocks noChangeArrowheads="1"/>
          </p:cNvSpPr>
          <p:nvPr/>
        </p:nvSpPr>
        <p:spPr bwMode="auto">
          <a:xfrm>
            <a:off x="6440488" y="4319587"/>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2" name="Rectangle 97"/>
          <p:cNvSpPr>
            <a:spLocks noChangeArrowheads="1"/>
          </p:cNvSpPr>
          <p:nvPr/>
        </p:nvSpPr>
        <p:spPr bwMode="auto">
          <a:xfrm>
            <a:off x="6499225" y="4319587"/>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3" name="Rectangle 98"/>
          <p:cNvSpPr>
            <a:spLocks noChangeArrowheads="1"/>
          </p:cNvSpPr>
          <p:nvPr/>
        </p:nvSpPr>
        <p:spPr bwMode="auto">
          <a:xfrm>
            <a:off x="6596063" y="4319587"/>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4" name="Rectangle 99"/>
          <p:cNvSpPr>
            <a:spLocks noChangeArrowheads="1"/>
          </p:cNvSpPr>
          <p:nvPr/>
        </p:nvSpPr>
        <p:spPr bwMode="auto">
          <a:xfrm>
            <a:off x="6653213" y="43195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5" name="Rectangle 100"/>
          <p:cNvSpPr>
            <a:spLocks noChangeArrowheads="1"/>
          </p:cNvSpPr>
          <p:nvPr/>
        </p:nvSpPr>
        <p:spPr bwMode="auto">
          <a:xfrm>
            <a:off x="6770688" y="43195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6" name="Rectangle 101"/>
          <p:cNvSpPr>
            <a:spLocks noChangeArrowheads="1"/>
          </p:cNvSpPr>
          <p:nvPr/>
        </p:nvSpPr>
        <p:spPr bwMode="auto">
          <a:xfrm>
            <a:off x="5276850" y="4552950"/>
            <a:ext cx="141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7" name="Rectangle 102"/>
          <p:cNvSpPr>
            <a:spLocks noChangeArrowheads="1"/>
          </p:cNvSpPr>
          <p:nvPr/>
        </p:nvSpPr>
        <p:spPr bwMode="auto">
          <a:xfrm>
            <a:off x="5411788" y="4552950"/>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108" name="Rectangle 103"/>
          <p:cNvSpPr>
            <a:spLocks noChangeArrowheads="1"/>
          </p:cNvSpPr>
          <p:nvPr/>
        </p:nvSpPr>
        <p:spPr bwMode="auto">
          <a:xfrm>
            <a:off x="5489575" y="45529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9" name="Rectangle 104"/>
          <p:cNvSpPr>
            <a:spLocks noChangeArrowheads="1"/>
          </p:cNvSpPr>
          <p:nvPr/>
        </p:nvSpPr>
        <p:spPr bwMode="auto">
          <a:xfrm>
            <a:off x="5605463" y="45529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0" name="Rectangle 105"/>
          <p:cNvSpPr>
            <a:spLocks noChangeArrowheads="1"/>
          </p:cNvSpPr>
          <p:nvPr/>
        </p:nvSpPr>
        <p:spPr bwMode="auto">
          <a:xfrm>
            <a:off x="5722938" y="4552950"/>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1" name="Rectangle 106"/>
          <p:cNvSpPr>
            <a:spLocks noChangeArrowheads="1"/>
          </p:cNvSpPr>
          <p:nvPr/>
        </p:nvSpPr>
        <p:spPr bwMode="auto">
          <a:xfrm>
            <a:off x="5800725" y="45529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2" name="Rectangle 107"/>
          <p:cNvSpPr>
            <a:spLocks noChangeArrowheads="1"/>
          </p:cNvSpPr>
          <p:nvPr/>
        </p:nvSpPr>
        <p:spPr bwMode="auto">
          <a:xfrm>
            <a:off x="5897563" y="4552950"/>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3" name="Rectangle 108"/>
          <p:cNvSpPr>
            <a:spLocks noChangeArrowheads="1"/>
          </p:cNvSpPr>
          <p:nvPr/>
        </p:nvSpPr>
        <p:spPr bwMode="auto">
          <a:xfrm>
            <a:off x="6091238" y="4552950"/>
            <a:ext cx="57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4" name="Rectangle 109"/>
          <p:cNvSpPr>
            <a:spLocks noChangeArrowheads="1"/>
          </p:cNvSpPr>
          <p:nvPr/>
        </p:nvSpPr>
        <p:spPr bwMode="auto">
          <a:xfrm>
            <a:off x="6149975" y="4552950"/>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5" name="Rectangle 110"/>
          <p:cNvSpPr>
            <a:spLocks noChangeArrowheads="1"/>
          </p:cNvSpPr>
          <p:nvPr/>
        </p:nvSpPr>
        <p:spPr bwMode="auto">
          <a:xfrm>
            <a:off x="6246813" y="4552950"/>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6" name="Rectangle 111"/>
          <p:cNvSpPr>
            <a:spLocks noChangeArrowheads="1"/>
          </p:cNvSpPr>
          <p:nvPr/>
        </p:nvSpPr>
        <p:spPr bwMode="auto">
          <a:xfrm>
            <a:off x="6362700" y="4552950"/>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7" name="Rectangle 112"/>
          <p:cNvSpPr>
            <a:spLocks noChangeArrowheads="1"/>
          </p:cNvSpPr>
          <p:nvPr/>
        </p:nvSpPr>
        <p:spPr bwMode="auto">
          <a:xfrm>
            <a:off x="6478588" y="4552950"/>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8" name="Rectangle 113"/>
          <p:cNvSpPr>
            <a:spLocks noChangeArrowheads="1"/>
          </p:cNvSpPr>
          <p:nvPr/>
        </p:nvSpPr>
        <p:spPr bwMode="auto">
          <a:xfrm>
            <a:off x="6596063" y="4552950"/>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19" name="Rectangle 114"/>
          <p:cNvSpPr>
            <a:spLocks noChangeArrowheads="1"/>
          </p:cNvSpPr>
          <p:nvPr/>
        </p:nvSpPr>
        <p:spPr bwMode="auto">
          <a:xfrm>
            <a:off x="6653213" y="4552950"/>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0" name="Rectangle 115"/>
          <p:cNvSpPr>
            <a:spLocks noChangeArrowheads="1"/>
          </p:cNvSpPr>
          <p:nvPr/>
        </p:nvSpPr>
        <p:spPr bwMode="auto">
          <a:xfrm>
            <a:off x="6770688" y="4552950"/>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2" name="Rectangle 117"/>
          <p:cNvSpPr>
            <a:spLocks noChangeArrowheads="1"/>
          </p:cNvSpPr>
          <p:nvPr/>
        </p:nvSpPr>
        <p:spPr bwMode="auto">
          <a:xfrm>
            <a:off x="5527675" y="2239962"/>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123" name="Rectangle 118"/>
          <p:cNvSpPr>
            <a:spLocks noChangeArrowheads="1"/>
          </p:cNvSpPr>
          <p:nvPr/>
        </p:nvSpPr>
        <p:spPr bwMode="auto">
          <a:xfrm>
            <a:off x="5683250" y="2239962"/>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4" name="Rectangle 119"/>
          <p:cNvSpPr>
            <a:spLocks noChangeArrowheads="1"/>
          </p:cNvSpPr>
          <p:nvPr/>
        </p:nvSpPr>
        <p:spPr bwMode="auto">
          <a:xfrm>
            <a:off x="5800725" y="2239962"/>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5" name="Rectangle 120"/>
          <p:cNvSpPr>
            <a:spLocks noChangeArrowheads="1"/>
          </p:cNvSpPr>
          <p:nvPr/>
        </p:nvSpPr>
        <p:spPr bwMode="auto">
          <a:xfrm>
            <a:off x="5916613" y="2239962"/>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6" name="Rectangle 121"/>
          <p:cNvSpPr>
            <a:spLocks noChangeArrowheads="1"/>
          </p:cNvSpPr>
          <p:nvPr/>
        </p:nvSpPr>
        <p:spPr bwMode="auto">
          <a:xfrm>
            <a:off x="6013450" y="2239962"/>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7" name="Rectangle 122"/>
          <p:cNvSpPr>
            <a:spLocks noChangeArrowheads="1"/>
          </p:cNvSpPr>
          <p:nvPr/>
        </p:nvSpPr>
        <p:spPr bwMode="auto">
          <a:xfrm>
            <a:off x="6091238" y="2239962"/>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8" name="Rectangle 123"/>
          <p:cNvSpPr>
            <a:spLocks noChangeArrowheads="1"/>
          </p:cNvSpPr>
          <p:nvPr/>
        </p:nvSpPr>
        <p:spPr bwMode="auto">
          <a:xfrm>
            <a:off x="6188075" y="2239962"/>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29" name="Rectangle 124"/>
          <p:cNvSpPr>
            <a:spLocks noChangeArrowheads="1"/>
          </p:cNvSpPr>
          <p:nvPr/>
        </p:nvSpPr>
        <p:spPr bwMode="auto">
          <a:xfrm>
            <a:off x="5527675" y="24733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0" name="Rectangle 125"/>
          <p:cNvSpPr>
            <a:spLocks noChangeArrowheads="1"/>
          </p:cNvSpPr>
          <p:nvPr/>
        </p:nvSpPr>
        <p:spPr bwMode="auto">
          <a:xfrm>
            <a:off x="5645150" y="24733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1" name="Rectangle 126"/>
          <p:cNvSpPr>
            <a:spLocks noChangeArrowheads="1"/>
          </p:cNvSpPr>
          <p:nvPr/>
        </p:nvSpPr>
        <p:spPr bwMode="auto">
          <a:xfrm>
            <a:off x="5761038" y="2473325"/>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132" name="Rectangle 127"/>
          <p:cNvSpPr>
            <a:spLocks noChangeArrowheads="1"/>
          </p:cNvSpPr>
          <p:nvPr/>
        </p:nvSpPr>
        <p:spPr bwMode="auto">
          <a:xfrm>
            <a:off x="5838825" y="2473325"/>
            <a:ext cx="128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3" name="Rectangle 128"/>
          <p:cNvSpPr>
            <a:spLocks noChangeArrowheads="1"/>
          </p:cNvSpPr>
          <p:nvPr/>
        </p:nvSpPr>
        <p:spPr bwMode="auto">
          <a:xfrm>
            <a:off x="5954713" y="2473325"/>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4" name="Rectangle 129"/>
          <p:cNvSpPr>
            <a:spLocks noChangeArrowheads="1"/>
          </p:cNvSpPr>
          <p:nvPr/>
        </p:nvSpPr>
        <p:spPr bwMode="auto">
          <a:xfrm>
            <a:off x="6072188" y="2473325"/>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5" name="Rectangle 130"/>
          <p:cNvSpPr>
            <a:spLocks noChangeArrowheads="1"/>
          </p:cNvSpPr>
          <p:nvPr/>
        </p:nvSpPr>
        <p:spPr bwMode="auto">
          <a:xfrm>
            <a:off x="6149975" y="2473325"/>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6" name="Rectangle 131"/>
          <p:cNvSpPr>
            <a:spLocks noChangeArrowheads="1"/>
          </p:cNvSpPr>
          <p:nvPr/>
        </p:nvSpPr>
        <p:spPr bwMode="auto">
          <a:xfrm>
            <a:off x="5470525" y="27066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7" name="Rectangle 132"/>
          <p:cNvSpPr>
            <a:spLocks noChangeArrowheads="1"/>
          </p:cNvSpPr>
          <p:nvPr/>
        </p:nvSpPr>
        <p:spPr bwMode="auto">
          <a:xfrm>
            <a:off x="5548313" y="27066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8" name="Rectangle 133"/>
          <p:cNvSpPr>
            <a:spLocks noChangeArrowheads="1"/>
          </p:cNvSpPr>
          <p:nvPr/>
        </p:nvSpPr>
        <p:spPr bwMode="auto">
          <a:xfrm>
            <a:off x="5645150" y="2706687"/>
            <a:ext cx="1154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39" name="Rectangle 134"/>
          <p:cNvSpPr>
            <a:spLocks noChangeArrowheads="1"/>
          </p:cNvSpPr>
          <p:nvPr/>
        </p:nvSpPr>
        <p:spPr bwMode="auto">
          <a:xfrm>
            <a:off x="5761038" y="2706687"/>
            <a:ext cx="64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40" name="Rectangle 135"/>
          <p:cNvSpPr>
            <a:spLocks noChangeArrowheads="1"/>
          </p:cNvSpPr>
          <p:nvPr/>
        </p:nvSpPr>
        <p:spPr bwMode="auto">
          <a:xfrm>
            <a:off x="5838825" y="2706687"/>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dirty="0">
              <a:ln>
                <a:noFill/>
              </a:ln>
              <a:solidFill>
                <a:srgbClr val="00FF00"/>
              </a:solidFill>
              <a:effectLst/>
              <a:uLnTx/>
              <a:uFillTx/>
              <a:latin typeface="Arial" panose="020B0604020202020204" pitchFamily="34" charset="0"/>
              <a:ea typeface="+mn-ea"/>
              <a:cs typeface="Arial"/>
            </a:endParaRPr>
          </a:p>
        </p:txBody>
      </p:sp>
      <p:sp>
        <p:nvSpPr>
          <p:cNvPr id="141" name="Rectangle 136"/>
          <p:cNvSpPr>
            <a:spLocks noChangeArrowheads="1"/>
          </p:cNvSpPr>
          <p:nvPr/>
        </p:nvSpPr>
        <p:spPr bwMode="auto">
          <a:xfrm>
            <a:off x="5916613" y="2706687"/>
            <a:ext cx="76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42" name="Rectangle 137"/>
          <p:cNvSpPr>
            <a:spLocks noChangeArrowheads="1"/>
          </p:cNvSpPr>
          <p:nvPr/>
        </p:nvSpPr>
        <p:spPr bwMode="auto">
          <a:xfrm>
            <a:off x="5994400" y="27066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43" name="Rectangle 138"/>
          <p:cNvSpPr>
            <a:spLocks noChangeArrowheads="1"/>
          </p:cNvSpPr>
          <p:nvPr/>
        </p:nvSpPr>
        <p:spPr bwMode="auto">
          <a:xfrm>
            <a:off x="6091238" y="2706687"/>
            <a:ext cx="1025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44" name="Rectangle 139"/>
          <p:cNvSpPr>
            <a:spLocks noChangeArrowheads="1"/>
          </p:cNvSpPr>
          <p:nvPr/>
        </p:nvSpPr>
        <p:spPr bwMode="auto">
          <a:xfrm>
            <a:off x="6169025" y="2706687"/>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309" name="Left Brace 308"/>
          <p:cNvSpPr/>
          <p:nvPr/>
        </p:nvSpPr>
        <p:spPr>
          <a:xfrm>
            <a:off x="6395319" y="1055687"/>
            <a:ext cx="313086" cy="3030538"/>
          </a:xfrm>
          <a:prstGeom prst="leftBrace">
            <a:avLst/>
          </a:prstGeom>
          <a:noFill/>
          <a:ln w="3810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310" name="TextBox 309"/>
          <p:cNvSpPr txBox="1"/>
          <p:nvPr/>
        </p:nvSpPr>
        <p:spPr>
          <a:xfrm>
            <a:off x="210021" y="5350855"/>
            <a:ext cx="7181379" cy="7232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No need to go out over a bus to get or save intermediate results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Provides much more efficient (faster) programs</a:t>
            </a:r>
          </a:p>
        </p:txBody>
      </p:sp>
      <p:sp>
        <p:nvSpPr>
          <p:cNvPr id="3" name="Rectangle 2"/>
          <p:cNvSpPr/>
          <p:nvPr/>
        </p:nvSpPr>
        <p:spPr>
          <a:xfrm>
            <a:off x="126250" y="2761827"/>
            <a:ext cx="44980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Registers are directly accessible by the CPU</a:t>
            </a:r>
          </a:p>
        </p:txBody>
      </p:sp>
      <p:sp>
        <p:nvSpPr>
          <p:cNvPr id="311" name="TextBox 310"/>
          <p:cNvSpPr txBox="1"/>
          <p:nvPr/>
        </p:nvSpPr>
        <p:spPr>
          <a:xfrm rot="19956992">
            <a:off x="-582256" y="352039"/>
            <a:ext cx="3593107" cy="1200329"/>
          </a:xfrm>
          <a:prstGeom prst="rect">
            <a:avLst/>
          </a:prstGeom>
          <a:extLst/>
        </p:spPr>
        <p:txBody>
          <a:bodyPr wrap="square">
            <a:spAutoFit/>
          </a:bodyPr>
          <a:lstStyle>
            <a:defPPr>
              <a:defRPr lang="en-US"/>
            </a:defPPr>
            <a:lvl1pPr algn="ctr" eaLnBrk="0" fontAlgn="base" hangingPunct="0">
              <a:spcBef>
                <a:spcPct val="0"/>
              </a:spcBef>
              <a:spcAft>
                <a:spcPct val="0"/>
              </a:spcAft>
              <a:defRPr sz="3200" b="1" i="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MSP432 Architecture</a:t>
            </a:r>
          </a:p>
        </p:txBody>
      </p:sp>
      <p:sp>
        <p:nvSpPr>
          <p:cNvPr id="4" name="TextBox 3"/>
          <p:cNvSpPr txBox="1"/>
          <p:nvPr/>
        </p:nvSpPr>
        <p:spPr>
          <a:xfrm>
            <a:off x="114642" y="2395670"/>
            <a:ext cx="444111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Each register is a collection of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D-</a:t>
            </a:r>
            <a:r>
              <a:rPr kumimoji="0" lang="en-US" sz="1800" b="1" i="1"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flipflop</a:t>
            </a:r>
            <a:endPar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a:off x="2252531" y="4267134"/>
            <a:ext cx="23257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Branching to subroutine</a:t>
            </a:r>
          </a:p>
        </p:txBody>
      </p:sp>
      <p:cxnSp>
        <p:nvCxnSpPr>
          <p:cNvPr id="7" name="Straight Arrow Connector 6"/>
          <p:cNvCxnSpPr/>
          <p:nvPr/>
        </p:nvCxnSpPr>
        <p:spPr>
          <a:xfrm>
            <a:off x="4685453" y="4455664"/>
            <a:ext cx="883602" cy="0"/>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34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95945" y="314353"/>
            <a:ext cx="9535890" cy="523220"/>
          </a:xfrm>
          <a:prstGeom prst="rect">
            <a:avLst/>
          </a:prstGeom>
          <a:extLst/>
        </p:spPr>
        <p:txBody>
          <a:bodyPr wrap="square">
            <a:spAutoFit/>
          </a:bodyPr>
          <a:lstStyle>
            <a:defPPr>
              <a:defRPr lang="en-US"/>
            </a:defPPr>
            <a:lvl1pPr algn="ctr" eaLnBrk="0" fontAlgn="base" hangingPunct="0">
              <a:spcBef>
                <a:spcPct val="0"/>
              </a:spcBef>
              <a:spcAft>
                <a:spcPct val="0"/>
              </a:spcAft>
              <a:defRPr sz="3200" b="1" i="1"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1" u="none" strike="noStrike" kern="10" cap="none" spc="0" normalizeH="0" baseline="0" noProof="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uLnTx/>
                <a:uFillTx/>
                <a:latin typeface="Cooper Black" panose="0208090404030B020404" pitchFamily="18" charset="0"/>
                <a:ea typeface="+mn-ea"/>
                <a:cs typeface="Times New Roman" panose="02020603050405020304" pitchFamily="18" charset="0"/>
              </a:rPr>
              <a:t>MSP432 Architecture</a:t>
            </a:r>
          </a:p>
        </p:txBody>
      </p:sp>
      <p:sp>
        <p:nvSpPr>
          <p:cNvPr id="8" name="Rectangle 7"/>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310" name="TextBox 309"/>
          <p:cNvSpPr txBox="1"/>
          <p:nvPr/>
        </p:nvSpPr>
        <p:spPr>
          <a:xfrm>
            <a:off x="1675004" y="1301044"/>
            <a:ext cx="6324600"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Each type of memory has its own separate set of addresses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Addresses are also used to read and write to I/O ports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I/O registers are treated as memory locations</a:t>
            </a:r>
          </a:p>
        </p:txBody>
      </p:sp>
      <p:grpSp>
        <p:nvGrpSpPr>
          <p:cNvPr id="10" name="Group 9"/>
          <p:cNvGrpSpPr/>
          <p:nvPr/>
        </p:nvGrpSpPr>
        <p:grpSpPr>
          <a:xfrm>
            <a:off x="2209800" y="2528400"/>
            <a:ext cx="3978211" cy="3120503"/>
            <a:chOff x="2209800" y="1986585"/>
            <a:chExt cx="4349715" cy="323467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986585"/>
              <a:ext cx="4349715" cy="3234673"/>
            </a:xfrm>
            <a:prstGeom prst="rect">
              <a:avLst/>
            </a:prstGeom>
          </p:spPr>
        </p:pic>
        <p:sp>
          <p:nvSpPr>
            <p:cNvPr id="2" name="TextBox 1"/>
            <p:cNvSpPr txBox="1"/>
            <p:nvPr/>
          </p:nvSpPr>
          <p:spPr>
            <a:xfrm>
              <a:off x="2306792" y="3153697"/>
              <a:ext cx="1591839" cy="606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RAM used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for variables</a:t>
              </a:r>
            </a:p>
          </p:txBody>
        </p:sp>
        <p:sp>
          <p:nvSpPr>
            <p:cNvPr id="5" name="TextBox 4"/>
            <p:cNvSpPr txBox="1"/>
            <p:nvPr/>
          </p:nvSpPr>
          <p:spPr>
            <a:xfrm>
              <a:off x="2306792" y="2438484"/>
              <a:ext cx="1646134" cy="3509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MSP432P401R</a:t>
              </a:r>
            </a:p>
          </p:txBody>
        </p:sp>
        <p:cxnSp>
          <p:nvCxnSpPr>
            <p:cNvPr id="7" name="Straight Connector 6"/>
            <p:cNvCxnSpPr/>
            <p:nvPr/>
          </p:nvCxnSpPr>
          <p:spPr>
            <a:xfrm>
              <a:off x="3077505" y="2798870"/>
              <a:ext cx="603600" cy="167252"/>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082673" y="2518150"/>
              <a:ext cx="1135568" cy="2646878"/>
              <a:chOff x="9743842" y="1084811"/>
              <a:chExt cx="1135568" cy="2646878"/>
            </a:xfrm>
          </p:grpSpPr>
          <p:sp>
            <p:nvSpPr>
              <p:cNvPr id="11" name="TextBox 10"/>
              <p:cNvSpPr txBox="1"/>
              <p:nvPr/>
            </p:nvSpPr>
            <p:spPr>
              <a:xfrm>
                <a:off x="9743842" y="1084811"/>
                <a:ext cx="113556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0X0000.0000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0X0003.FFFF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0X2000.0000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0X2000.FFFF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0X4000.0000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0X5FFF.FFFF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0XE000.0000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0XE004.0FFF</a:t>
                </a:r>
              </a:p>
            </p:txBody>
          </p:sp>
          <p:cxnSp>
            <p:nvCxnSpPr>
              <p:cNvPr id="13" name="Straight Arrow Connector 12"/>
              <p:cNvCxnSpPr/>
              <p:nvPr/>
            </p:nvCxnSpPr>
            <p:spPr>
              <a:xfrm>
                <a:off x="10340201" y="1310961"/>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343861" y="1997562"/>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343861" y="1661796"/>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43861" y="2316810"/>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330676" y="2625479"/>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343861" y="2971800"/>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343861" y="3308124"/>
                <a:ext cx="0" cy="18288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2768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40" y="381000"/>
            <a:ext cx="9144000" cy="6096000"/>
          </a:xfrm>
        </p:spPr>
        <p:txBody>
          <a:bodyPr>
            <a:noAutofit/>
          </a:bodyPr>
          <a:lstStyle/>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Memory - 256kB  flash, 64kB of SRAM, and 32KB of ROM preloaded with </a:t>
            </a:r>
            <a:r>
              <a:rPr lang="en-US" sz="1600" b="1" i="1" dirty="0" err="1">
                <a:solidFill>
                  <a:srgbClr val="00FF00"/>
                </a:solidFill>
                <a:latin typeface="Times New Roman" panose="02020603050405020304" pitchFamily="18" charset="0"/>
                <a:cs typeface="Times New Roman" panose="02020603050405020304" pitchFamily="18" charset="0"/>
              </a:rPr>
              <a:t>MSPWare</a:t>
            </a:r>
            <a:r>
              <a:rPr lang="en-US" sz="1600" b="1" i="1" dirty="0">
                <a:solidFill>
                  <a:srgbClr val="00FF00"/>
                </a:solidFill>
                <a:latin typeface="Times New Roman" panose="02020603050405020304" pitchFamily="18" charset="0"/>
                <a:cs typeface="Times New Roman" panose="02020603050405020304" pitchFamily="18" charset="0"/>
              </a:rPr>
              <a:t> Driver Libraries</a:t>
            </a:r>
          </a:p>
          <a:p>
            <a:pPr marL="228600" indent="-228600">
              <a:lnSpc>
                <a:spcPct val="150000"/>
              </a:lnSpc>
              <a:spcBef>
                <a:spcPts val="0"/>
              </a:spcBef>
              <a:buFont typeface="Wingdings" panose="05000000000000000000" pitchFamily="2" charset="2"/>
              <a:buChar char="ü"/>
            </a:pPr>
            <a:r>
              <a:rPr lang="en-US" sz="1600" b="1" i="1" dirty="0">
                <a:solidFill>
                  <a:srgbClr val="FF00FF"/>
                </a:solidFill>
                <a:latin typeface="Times New Roman" panose="02020603050405020304" pitchFamily="18" charset="0"/>
                <a:cs typeface="Times New Roman" panose="02020603050405020304" pitchFamily="18" charset="0"/>
              </a:rPr>
              <a:t>Voltage: 1.62V to 3.7V</a:t>
            </a:r>
          </a:p>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Current: Less than 1uA while running with RTC, Active is 90uA/MHz</a:t>
            </a:r>
          </a:p>
          <a:p>
            <a:pPr marL="228600" indent="-228600">
              <a:lnSpc>
                <a:spcPct val="150000"/>
              </a:lnSpc>
              <a:spcBef>
                <a:spcPts val="0"/>
              </a:spcBef>
              <a:buFont typeface="Wingdings" panose="05000000000000000000" pitchFamily="2" charset="2"/>
              <a:buChar char="ü"/>
            </a:pPr>
            <a:r>
              <a:rPr lang="en-US" sz="1600" b="1" i="1" dirty="0">
                <a:solidFill>
                  <a:srgbClr val="FF00FF"/>
                </a:solidFill>
                <a:latin typeface="Times New Roman" panose="02020603050405020304" pitchFamily="18" charset="0"/>
                <a:cs typeface="Times New Roman" panose="02020603050405020304" pitchFamily="18" charset="0"/>
              </a:rPr>
              <a:t>Timers - 4x 16-bit timers, 2x 32-bit timers.</a:t>
            </a:r>
          </a:p>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Serial - 4x </a:t>
            </a:r>
            <a:r>
              <a:rPr lang="en-US" sz="1600" b="1" i="1" dirty="0" err="1">
                <a:solidFill>
                  <a:srgbClr val="00FF00"/>
                </a:solidFill>
                <a:latin typeface="Times New Roman" panose="02020603050405020304" pitchFamily="18" charset="0"/>
                <a:cs typeface="Times New Roman" panose="02020603050405020304" pitchFamily="18" charset="0"/>
              </a:rPr>
              <a:t>eUSCI_B</a:t>
            </a:r>
            <a:r>
              <a:rPr lang="en-US" sz="1600" b="1" i="1" dirty="0">
                <a:solidFill>
                  <a:srgbClr val="00FF00"/>
                </a:solidFill>
                <a:latin typeface="Times New Roman" panose="02020603050405020304" pitchFamily="18" charset="0"/>
                <a:cs typeface="Times New Roman" panose="02020603050405020304" pitchFamily="18" charset="0"/>
              </a:rPr>
              <a:t> modules with I2C/SPI and 4x </a:t>
            </a:r>
            <a:r>
              <a:rPr lang="en-US" sz="1600" b="1" i="1" dirty="0" err="1">
                <a:solidFill>
                  <a:srgbClr val="00FF00"/>
                </a:solidFill>
                <a:latin typeface="Times New Roman" panose="02020603050405020304" pitchFamily="18" charset="0"/>
                <a:cs typeface="Times New Roman" panose="02020603050405020304" pitchFamily="18" charset="0"/>
              </a:rPr>
              <a:t>eUSCI_A</a:t>
            </a:r>
            <a:r>
              <a:rPr lang="en-US" sz="1600" b="1" i="1" dirty="0">
                <a:solidFill>
                  <a:srgbClr val="00FF00"/>
                </a:solidFill>
                <a:latin typeface="Times New Roman" panose="02020603050405020304" pitchFamily="18" charset="0"/>
                <a:cs typeface="Times New Roman" panose="02020603050405020304" pitchFamily="18" charset="0"/>
              </a:rPr>
              <a:t> modules with UART/SPI/IrDA.</a:t>
            </a:r>
          </a:p>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78 GPIO (67 available) - </a:t>
            </a:r>
            <a:r>
              <a:rPr lang="en-US" sz="1600" b="1" i="1" dirty="0">
                <a:solidFill>
                  <a:srgbClr val="FF00FF"/>
                </a:solidFill>
                <a:latin typeface="Times New Roman" panose="02020603050405020304" pitchFamily="18" charset="0"/>
                <a:cs typeface="Times New Roman" panose="02020603050405020304" pitchFamily="18" charset="0"/>
              </a:rPr>
              <a:t>All IOs can generate an Interrupt, all can drive up to 6mA, </a:t>
            </a:r>
            <a:r>
              <a:rPr lang="en-US" sz="1600" b="1" i="1" dirty="0">
                <a:solidFill>
                  <a:srgbClr val="00FF00"/>
                </a:solidFill>
                <a:latin typeface="Times New Roman" panose="02020603050405020304" pitchFamily="18" charset="0"/>
                <a:cs typeface="Times New Roman" panose="02020603050405020304" pitchFamily="18" charset="0"/>
              </a:rPr>
              <a:t>and 4 of them can drive up to 20mA. 24 of the pins support pin mapping.</a:t>
            </a:r>
          </a:p>
          <a:p>
            <a:pPr marL="228600" indent="-228600">
              <a:lnSpc>
                <a:spcPct val="150000"/>
              </a:lnSpc>
              <a:spcBef>
                <a:spcPts val="0"/>
              </a:spcBef>
              <a:buFont typeface="Wingdings" panose="05000000000000000000" pitchFamily="2" charset="2"/>
              <a:buChar char="ü"/>
            </a:pPr>
            <a:r>
              <a:rPr lang="en-US" sz="1600" b="1" i="1" dirty="0">
                <a:solidFill>
                  <a:srgbClr val="FF00FF"/>
                </a:solidFill>
                <a:latin typeface="Times New Roman" panose="02020603050405020304" pitchFamily="18" charset="0"/>
                <a:cs typeface="Times New Roman" panose="02020603050405020304" pitchFamily="18" charset="0"/>
              </a:rPr>
              <a:t>Analog - 14-bit 1MSPS ADC </a:t>
            </a:r>
            <a:r>
              <a:rPr lang="en-US" sz="1600" b="1" i="1" dirty="0">
                <a:solidFill>
                  <a:srgbClr val="00FF00"/>
                </a:solidFill>
                <a:latin typeface="Times New Roman" panose="02020603050405020304" pitchFamily="18" charset="0"/>
                <a:cs typeface="Times New Roman" panose="02020603050405020304" pitchFamily="18" charset="0"/>
              </a:rPr>
              <a:t>with an internal voltage reference and 2 comparators.</a:t>
            </a:r>
          </a:p>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Hardware Accelerators for AES (</a:t>
            </a:r>
            <a:r>
              <a:rPr lang="en-US" sz="1600" b="1" kern="1200" dirty="0">
                <a:solidFill>
                  <a:srgbClr val="00FF00"/>
                </a:solidFill>
                <a:latin typeface="Times New Roman" panose="02020603050405020304" pitchFamily="18" charset="0"/>
                <a:cs typeface="Times New Roman" panose="02020603050405020304" pitchFamily="18" charset="0"/>
              </a:rPr>
              <a:t>Advanced Encryption Standard) </a:t>
            </a:r>
            <a:r>
              <a:rPr lang="en-US" sz="1600" b="1" i="1" dirty="0">
                <a:solidFill>
                  <a:srgbClr val="00FF00"/>
                </a:solidFill>
                <a:latin typeface="Times New Roman" panose="02020603050405020304" pitchFamily="18" charset="0"/>
                <a:cs typeface="Times New Roman" panose="02020603050405020304" pitchFamily="18" charset="0"/>
              </a:rPr>
              <a:t> </a:t>
            </a:r>
          </a:p>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CRC (</a:t>
            </a:r>
            <a:r>
              <a:rPr lang="en-US" sz="1600" b="1" kern="1200" dirty="0">
                <a:solidFill>
                  <a:srgbClr val="00FF00"/>
                </a:solidFill>
                <a:latin typeface="Times New Roman" panose="02020603050405020304" pitchFamily="18" charset="0"/>
                <a:cs typeface="Times New Roman" panose="02020603050405020304" pitchFamily="18" charset="0"/>
              </a:rPr>
              <a:t> </a:t>
            </a:r>
            <a:r>
              <a:rPr lang="en-US" sz="1600" b="1" i="1" kern="1200" dirty="0">
                <a:solidFill>
                  <a:srgbClr val="00FF00"/>
                </a:solidFill>
                <a:latin typeface="Times New Roman" panose="02020603050405020304" pitchFamily="18" charset="0"/>
                <a:cs typeface="Times New Roman" panose="02020603050405020304" pitchFamily="18" charset="0"/>
              </a:rPr>
              <a:t>cyclic redundancy check)</a:t>
            </a:r>
            <a:endParaRPr lang="en-US" sz="1600" b="1" i="1" dirty="0">
              <a:solidFill>
                <a:srgbClr val="00FF00"/>
              </a:solidFill>
              <a:latin typeface="Times New Roman" panose="02020603050405020304" pitchFamily="18" charset="0"/>
              <a:cs typeface="Times New Roman" panose="02020603050405020304" pitchFamily="18" charset="0"/>
            </a:endParaRPr>
          </a:p>
          <a:p>
            <a:pPr marL="228600" indent="-228600">
              <a:lnSpc>
                <a:spcPct val="150000"/>
              </a:lnSpc>
              <a:spcBef>
                <a:spcPts val="0"/>
              </a:spcBef>
              <a:buFont typeface="Wingdings" panose="05000000000000000000" pitchFamily="2" charset="2"/>
              <a:buChar char="ü"/>
            </a:pPr>
            <a:r>
              <a:rPr lang="en-US" sz="1600" b="1" i="1" dirty="0">
                <a:solidFill>
                  <a:srgbClr val="00FF00"/>
                </a:solidFill>
                <a:latin typeface="Times New Roman" panose="02020603050405020304" pitchFamily="18" charset="0"/>
                <a:cs typeface="Times New Roman" panose="02020603050405020304" pitchFamily="18" charset="0"/>
              </a:rPr>
              <a:t>Built-In DC/DC converter or LDO option reduces operating and sleep current consumption by 40%.</a:t>
            </a:r>
          </a:p>
        </p:txBody>
      </p:sp>
      <p:sp>
        <p:nvSpPr>
          <p:cNvPr id="4" name="Rectangle 3"/>
          <p:cNvSpPr/>
          <p:nvPr/>
        </p:nvSpPr>
        <p:spPr>
          <a:xfrm>
            <a:off x="5943600" y="4917356"/>
            <a:ext cx="12954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omic Sans MS" panose="030F0702030302020204" pitchFamily="66" charset="0"/>
                <a:ea typeface="+mn-ea"/>
                <a:cs typeface="Arial"/>
              </a:rPr>
              <a:t>2x buttons</a:t>
            </a:r>
          </a:p>
        </p:txBody>
      </p:sp>
      <p:sp>
        <p:nvSpPr>
          <p:cNvPr id="6" name="Rectangle 5"/>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2" name="Rectangle 1"/>
          <p:cNvSpPr/>
          <p:nvPr/>
        </p:nvSpPr>
        <p:spPr>
          <a:xfrm>
            <a:off x="1599359" y="29230"/>
            <a:ext cx="5945282"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32-bit, 48MHz Cortex-M4F processor</a:t>
            </a:r>
          </a:p>
        </p:txBody>
      </p:sp>
      <p:pic>
        <p:nvPicPr>
          <p:cNvPr id="7" name="Picture 6"/>
          <p:cNvPicPr>
            <a:picLocks noChangeAspect="1"/>
          </p:cNvPicPr>
          <p:nvPr/>
        </p:nvPicPr>
        <p:blipFill>
          <a:blip r:embed="rId3"/>
          <a:stretch>
            <a:fillRect/>
          </a:stretch>
        </p:blipFill>
        <p:spPr>
          <a:xfrm>
            <a:off x="2059659" y="4535958"/>
            <a:ext cx="3248065" cy="1918097"/>
          </a:xfrm>
          <a:prstGeom prst="rect">
            <a:avLst/>
          </a:prstGeom>
        </p:spPr>
      </p:pic>
      <p:sp>
        <p:nvSpPr>
          <p:cNvPr id="5" name="Oval 4"/>
          <p:cNvSpPr/>
          <p:nvPr/>
        </p:nvSpPr>
        <p:spPr>
          <a:xfrm>
            <a:off x="3600856" y="4430204"/>
            <a:ext cx="365760" cy="365760"/>
          </a:xfrm>
          <a:prstGeom prst="ellipse">
            <a:avLst/>
          </a:prstGeom>
          <a:noFill/>
          <a:ln w="38100">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9" name="Oval 8"/>
          <p:cNvSpPr/>
          <p:nvPr/>
        </p:nvSpPr>
        <p:spPr>
          <a:xfrm>
            <a:off x="3606368" y="6216049"/>
            <a:ext cx="365760" cy="365760"/>
          </a:xfrm>
          <a:prstGeom prst="ellipse">
            <a:avLst/>
          </a:prstGeom>
          <a:noFill/>
          <a:ln w="38100">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0" name="Rectangle 9"/>
          <p:cNvSpPr/>
          <p:nvPr/>
        </p:nvSpPr>
        <p:spPr>
          <a:xfrm>
            <a:off x="7134385" y="5253737"/>
            <a:ext cx="21665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omic Sans MS" panose="030F0702030302020204" pitchFamily="66" charset="0"/>
                <a:ea typeface="+mn-ea"/>
                <a:cs typeface="Arial"/>
              </a:rPr>
              <a:t>, and one RGB LED</a:t>
            </a:r>
          </a:p>
        </p:txBody>
      </p:sp>
      <p:sp>
        <p:nvSpPr>
          <p:cNvPr id="11" name="Rectangle 10"/>
          <p:cNvSpPr/>
          <p:nvPr/>
        </p:nvSpPr>
        <p:spPr>
          <a:xfrm>
            <a:off x="7125645" y="490196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Comic Sans MS" panose="030F0702030302020204" pitchFamily="66" charset="0"/>
                <a:ea typeface="+mn-ea"/>
                <a:cs typeface="Arial"/>
              </a:rPr>
              <a:t>+ reset button, </a:t>
            </a:r>
            <a:endParaRPr kumimoji="0" lang="en-US" sz="1800" b="0" i="0" u="none" strike="noStrike" kern="1200" cap="none" spc="0" normalizeH="0" baseline="0" noProof="0" dirty="0">
              <a:ln>
                <a:noFill/>
              </a:ln>
              <a:solidFill>
                <a:srgbClr val="00FF00"/>
              </a:solidFill>
              <a:effectLst/>
              <a:uLnTx/>
              <a:uFillTx/>
              <a:latin typeface="Arial"/>
              <a:ea typeface="+mn-ea"/>
              <a:cs typeface="Arial"/>
            </a:endParaRPr>
          </a:p>
        </p:txBody>
      </p:sp>
      <p:sp>
        <p:nvSpPr>
          <p:cNvPr id="12" name="Oval 11"/>
          <p:cNvSpPr/>
          <p:nvPr/>
        </p:nvSpPr>
        <p:spPr>
          <a:xfrm>
            <a:off x="5059525" y="5904369"/>
            <a:ext cx="365760" cy="365760"/>
          </a:xfrm>
          <a:prstGeom prst="ellipse">
            <a:avLst/>
          </a:prstGeom>
          <a:noFill/>
          <a:ln w="38100">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5943600" y="5253737"/>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omic Sans MS" panose="030F0702030302020204" pitchFamily="66" charset="0"/>
                <a:ea typeface="+mn-ea"/>
                <a:cs typeface="Arial"/>
              </a:rPr>
              <a:t>1 red LED</a:t>
            </a:r>
            <a:endParaRPr kumimoji="0" lang="en-US" sz="1800" b="0" i="0" u="none" strike="noStrike" kern="1200" cap="none" spc="0" normalizeH="0" baseline="0" noProof="0" dirty="0">
              <a:ln>
                <a:noFill/>
              </a:ln>
              <a:solidFill>
                <a:srgbClr val="FF0000"/>
              </a:solidFill>
              <a:effectLst/>
              <a:uLnTx/>
              <a:uFillTx/>
              <a:latin typeface="Arial"/>
              <a:ea typeface="+mn-ea"/>
              <a:cs typeface="Arial"/>
            </a:endParaRPr>
          </a:p>
        </p:txBody>
      </p:sp>
      <p:sp>
        <p:nvSpPr>
          <p:cNvPr id="16" name="Oval 15"/>
          <p:cNvSpPr/>
          <p:nvPr/>
        </p:nvSpPr>
        <p:spPr>
          <a:xfrm>
            <a:off x="2209800" y="5134139"/>
            <a:ext cx="274320" cy="274320"/>
          </a:xfrm>
          <a:prstGeom prst="ellipse">
            <a:avLst/>
          </a:prstGeom>
          <a:noFill/>
          <a:ln w="5715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7" name="Oval 16"/>
          <p:cNvSpPr/>
          <p:nvPr/>
        </p:nvSpPr>
        <p:spPr>
          <a:xfrm>
            <a:off x="2209800" y="5663555"/>
            <a:ext cx="274320" cy="274320"/>
          </a:xfrm>
          <a:prstGeom prst="ellipse">
            <a:avLst/>
          </a:prstGeom>
          <a:noFill/>
          <a:ln w="57150">
            <a:solidFill>
              <a:srgbClr val="66FFFF"/>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9623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p:bldP spid="12" grpId="0" animBg="1"/>
      <p:bldP spid="15" grpId="0"/>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3706" y="-12722"/>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78530" name="Rectangle 2"/>
          <p:cNvSpPr>
            <a:spLocks noGrp="1" noRot="1" noChangeArrowheads="1"/>
          </p:cNvSpPr>
          <p:nvPr>
            <p:ph type="title"/>
          </p:nvPr>
        </p:nvSpPr>
        <p:spPr>
          <a:xfrm>
            <a:off x="457200" y="2874963"/>
            <a:ext cx="8686800" cy="1143000"/>
          </a:xfrm>
        </p:spPr>
        <p:txBody>
          <a:bodyPr/>
          <a:lstStyle/>
          <a:p>
            <a:r>
              <a:rPr lang="en-US" sz="6000" b="1" dirty="0">
                <a:solidFill>
                  <a:srgbClr val="FF00FF"/>
                </a:solidFill>
                <a:latin typeface="Algerian" panose="04020705040A02060702" pitchFamily="82" charset="0"/>
              </a:rPr>
              <a:t>GPIO Review</a:t>
            </a:r>
            <a:endParaRPr lang="en-US" sz="6000" b="1" dirty="0">
              <a:solidFill>
                <a:srgbClr val="FF0066"/>
              </a:solidFill>
              <a:latin typeface="Algerian" panose="04020705040A02060702" pitchFamily="82" charset="0"/>
            </a:endParaRPr>
          </a:p>
        </p:txBody>
      </p:sp>
      <p:sp>
        <p:nvSpPr>
          <p:cNvPr id="3" name="Rectangle 2"/>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65783342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278530"/>
                                        </p:tgtEl>
                                        <p:attrNameLst>
                                          <p:attrName>style.visibility</p:attrName>
                                        </p:attrNameLst>
                                      </p:cBhvr>
                                      <p:to>
                                        <p:strVal val="visible"/>
                                      </p:to>
                                    </p:set>
                                    <p:anim calcmode="lin" valueType="num">
                                      <p:cBhvr additive="base">
                                        <p:cTn id="7" dur="800" fill="hold">
                                          <p:stCondLst>
                                            <p:cond delay="0"/>
                                          </p:stCondLst>
                                        </p:cTn>
                                        <p:tgtEl>
                                          <p:spTgt spid="278530"/>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2785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027DA0-4444-4074-B94E-5BC0C20E182E}"/>
              </a:ext>
            </a:extLst>
          </p:cNvPr>
          <p:cNvSpPr/>
          <p:nvPr/>
        </p:nvSpPr>
        <p:spPr>
          <a:xfrm>
            <a:off x="-3706" y="-12722"/>
            <a:ext cx="9147706" cy="687866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304800" y="0"/>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36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GPIO Review</a:t>
            </a:r>
          </a:p>
        </p:txBody>
      </p:sp>
      <p:pic>
        <p:nvPicPr>
          <p:cNvPr id="4" name="Content Placeholder 3"/>
          <p:cNvPicPr>
            <a:picLocks noGrp="1" noChangeAspect="1"/>
          </p:cNvPicPr>
          <p:nvPr>
            <p:ph idx="1"/>
          </p:nvPr>
        </p:nvPicPr>
        <p:blipFill>
          <a:blip r:embed="rId2"/>
          <a:stretch>
            <a:fillRect/>
          </a:stretch>
        </p:blipFill>
        <p:spPr>
          <a:xfrm>
            <a:off x="719137" y="1420019"/>
            <a:ext cx="7705725" cy="4352925"/>
          </a:xfrm>
          <a:prstGeom prst="rect">
            <a:avLst/>
          </a:prstGeom>
        </p:spPr>
      </p:pic>
      <p:sp>
        <p:nvSpPr>
          <p:cNvPr id="6" name="TextBox 5"/>
          <p:cNvSpPr txBox="1"/>
          <p:nvPr/>
        </p:nvSpPr>
        <p:spPr>
          <a:xfrm>
            <a:off x="685800" y="5910450"/>
            <a:ext cx="1159292" cy="261610"/>
          </a:xfrm>
          <a:prstGeom prst="rect">
            <a:avLst/>
          </a:prstGeom>
          <a:noFill/>
        </p:spPr>
        <p:txBody>
          <a:bodyPr wrap="none" rtlCol="0">
            <a:spAutoFit/>
          </a:bodyPr>
          <a:lstStyle/>
          <a:p>
            <a:r>
              <a:rPr lang="en-US" sz="1050" dirty="0"/>
              <a:t>* TI training slide</a:t>
            </a:r>
          </a:p>
        </p:txBody>
      </p:sp>
    </p:spTree>
    <p:extLst>
      <p:ext uri="{BB962C8B-B14F-4D97-AF65-F5344CB8AC3E}">
        <p14:creationId xmlns:p14="http://schemas.microsoft.com/office/powerpoint/2010/main" val="1643795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800678" y="42824"/>
            <a:ext cx="7696200" cy="34024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altLang="en-US" sz="2400" b="1" kern="1200" dirty="0">
                <a:solidFill>
                  <a:srgbClr val="FF00FF"/>
                </a:solidFill>
                <a:latin typeface="Times New Roman" panose="02020603050405020304" pitchFamily="18" charset="0"/>
                <a:ea typeface="+mn-ea"/>
                <a:cs typeface="Times New Roman" panose="02020603050405020304" pitchFamily="18" charset="0"/>
              </a:rPr>
              <a:t>I/O Ports and Control Registers</a:t>
            </a:r>
          </a:p>
        </p:txBody>
      </p:sp>
      <p:sp>
        <p:nvSpPr>
          <p:cNvPr id="13" name="Text Box 813"/>
          <p:cNvSpPr txBox="1">
            <a:spLocks noChangeArrowheads="1"/>
          </p:cNvSpPr>
          <p:nvPr/>
        </p:nvSpPr>
        <p:spPr bwMode="auto">
          <a:xfrm>
            <a:off x="-20741" y="4757424"/>
            <a:ext cx="9129251"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Wingdings" pitchFamily="2" charset="2"/>
              <a:buChar char="q"/>
              <a:defRPr sz="2800">
                <a:solidFill>
                  <a:schemeClr val="tx1"/>
                </a:solidFill>
                <a:latin typeface="Verdana" pitchFamily="34" charset="0"/>
                <a:ea typeface="MS PGothic" pitchFamily="34" charset="-128"/>
              </a:defRPr>
            </a:lvl1pPr>
            <a:lvl2pPr marL="914400" indent="-457200">
              <a:spcBef>
                <a:spcPct val="20000"/>
              </a:spcBef>
              <a:buFont typeface="Wingdings" pitchFamily="2" charset="2"/>
              <a:buChar char="v"/>
              <a:defRPr sz="2400">
                <a:solidFill>
                  <a:schemeClr val="tx1"/>
                </a:solidFill>
                <a:latin typeface="Verdana" pitchFamily="34" charset="0"/>
                <a:ea typeface="MS PGothic" pitchFamily="34" charset="-128"/>
              </a:defRPr>
            </a:lvl2pPr>
            <a:lvl3pPr marL="1143000" indent="-228600">
              <a:spcBef>
                <a:spcPct val="20000"/>
              </a:spcBef>
              <a:buChar char="o"/>
              <a:defRPr sz="2000">
                <a:solidFill>
                  <a:schemeClr val="tx1"/>
                </a:solidFill>
                <a:latin typeface="Verdana" pitchFamily="34" charset="0"/>
                <a:ea typeface="MS PGothic" pitchFamily="34" charset="-128"/>
              </a:defRPr>
            </a:lvl3pPr>
            <a:lvl4pPr marL="1600200" indent="-228600">
              <a:spcBef>
                <a:spcPct val="20000"/>
              </a:spcBef>
              <a:buFont typeface="Wingdings" pitchFamily="2" charset="2"/>
              <a:buChar char="Ø"/>
              <a:defRPr>
                <a:solidFill>
                  <a:schemeClr val="tx1"/>
                </a:solidFill>
                <a:latin typeface="Verdana" pitchFamily="34" charset="0"/>
                <a:ea typeface="MS PGothic" pitchFamily="34" charset="-128"/>
              </a:defRPr>
            </a:lvl4pPr>
            <a:lvl5pPr marL="2057400" indent="-228600">
              <a:spcBef>
                <a:spcPct val="20000"/>
              </a:spcBef>
              <a:buFont typeface="Wingdings" pitchFamily="2" charset="2"/>
              <a:buChar char="ü"/>
              <a:defRPr>
                <a:solidFill>
                  <a:schemeClr val="tx1"/>
                </a:solidFill>
                <a:latin typeface="Verdana" pitchFamily="34" charset="0"/>
                <a:ea typeface="MS PGothic" pitchFamily="34" charset="-128"/>
              </a:defRPr>
            </a:lvl5pPr>
            <a:lvl6pPr marL="25146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6pPr>
            <a:lvl7pPr marL="29718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7pPr>
            <a:lvl8pPr marL="34290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8pPr>
            <a:lvl9pPr marL="38862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9pPr>
          </a:lstStyle>
          <a:p>
            <a:pPr marL="0" marR="0" lvl="0" indent="0" algn="l" defTabSz="914400" rtl="0" eaLnBrk="1" fontAlgn="auto" latinLnBrk="0" hangingPunct="1">
              <a:lnSpc>
                <a:spcPct val="100000"/>
              </a:lnSpc>
              <a:spcBef>
                <a:spcPct val="0"/>
              </a:spcBef>
              <a:spcAft>
                <a:spcPts val="0"/>
              </a:spcAft>
              <a:buClrTx/>
              <a:buSzTx/>
              <a:buFont typeface="Wingdings" pitchFamily="2" charset="2"/>
              <a:buNone/>
              <a:tabLst/>
              <a:defRPr/>
            </a:pPr>
            <a:r>
              <a:rPr kumimoji="0" lang="en-US" altLang="en-US" sz="2200" b="1" i="1" u="none" strike="noStrike" kern="1200" cap="none" spc="0" normalizeH="0" baseline="0" noProof="0" dirty="0">
                <a:ln>
                  <a:noFill/>
                </a:ln>
                <a:solidFill>
                  <a:srgbClr val="FF33CC"/>
                </a:solidFill>
                <a:effectLst/>
                <a:uLnTx/>
                <a:uFillTx/>
                <a:latin typeface="Calibri" panose="020F0502020204030204" pitchFamily="34" charset="0"/>
                <a:ea typeface="MS PGothic" pitchFamily="34" charset="-128"/>
                <a:cs typeface="Arial"/>
              </a:rPr>
              <a:t>Initialization </a:t>
            </a:r>
          </a:p>
          <a:p>
            <a:pPr marL="0" lvl="0" indent="0">
              <a:spcBef>
                <a:spcPct val="0"/>
              </a:spcBef>
              <a:buNone/>
              <a:defRPr/>
            </a:pPr>
            <a:r>
              <a:rPr kumimoji="0" lang="en-US" alt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a:t>
            </a:r>
            <a:r>
              <a:rPr lang="en-US" altLang="en-US" sz="1800" b="1" i="1" dirty="0">
                <a:solidFill>
                  <a:srgbClr val="00FF00"/>
                </a:solidFill>
                <a:latin typeface="Times New Roman" panose="02020603050405020304" pitchFamily="18" charset="0"/>
                <a:ea typeface="+mn-ea"/>
                <a:cs typeface="Times New Roman" panose="02020603050405020304" pitchFamily="18" charset="0"/>
              </a:rPr>
              <a:t>Clear PxSEL0, PxSEL1       </a:t>
            </a:r>
            <a:r>
              <a:rPr lang="en-US" altLang="en-US" sz="1800" b="1" i="1" dirty="0">
                <a:solidFill>
                  <a:srgbClr val="FFFF00"/>
                </a:solidFill>
                <a:latin typeface="Times New Roman" panose="02020603050405020304" pitchFamily="18" charset="0"/>
                <a:ea typeface="+mn-ea"/>
                <a:cs typeface="Times New Roman" panose="02020603050405020304" pitchFamily="18" charset="0"/>
              </a:rPr>
              <a:t>Bits to 0 for regular input output pins</a:t>
            </a:r>
          </a:p>
          <a:p>
            <a:pPr marL="0" marR="0" lvl="0" indent="0" algn="l" defTabSz="914400" rtl="0" eaLnBrk="1" fontAlgn="auto" latinLnBrk="0" hangingPunct="1">
              <a:lnSpc>
                <a:spcPct val="100000"/>
              </a:lnSpc>
              <a:spcBef>
                <a:spcPct val="0"/>
              </a:spcBef>
              <a:spcAft>
                <a:spcPts val="0"/>
              </a:spcAft>
              <a:buClrTx/>
              <a:buSzTx/>
              <a:buFont typeface="Wingdings" pitchFamily="2" charset="2"/>
              <a:buNone/>
              <a:tabLst/>
              <a:defRPr/>
            </a:pPr>
            <a:r>
              <a:rPr lang="en-US" altLang="en-US" sz="1800" b="1" i="1" dirty="0">
                <a:solidFill>
                  <a:srgbClr val="00FF00"/>
                </a:solidFill>
                <a:latin typeface="Times New Roman" panose="02020603050405020304" pitchFamily="18" charset="0"/>
                <a:cs typeface="Times New Roman" panose="02020603050405020304" pitchFamily="18" charset="0"/>
              </a:rPr>
              <a:t>   </a:t>
            </a:r>
            <a:r>
              <a:rPr kumimoji="0" lang="en-US" alt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Set </a:t>
            </a:r>
            <a:r>
              <a:rPr kumimoji="0" lang="en-US" altLang="en-US" sz="1800" b="1" i="1" u="none" strike="noStrike" kern="1200" cap="none" spc="0" normalizeH="0" baseline="0" noProof="0" dirty="0" err="1">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PxDIR</a:t>
            </a:r>
            <a:r>
              <a:rPr kumimoji="0" lang="en-US" alt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a:t>
            </a:r>
            <a:r>
              <a:rPr kumimoji="0" lang="en-US" alt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S PGothic" pitchFamily="34" charset="-128"/>
                <a:cs typeface="Times New Roman" panose="02020603050405020304" pitchFamily="18" charset="0"/>
              </a:rPr>
              <a:t>	 Register to 1 for output or 0 for input</a:t>
            </a:r>
          </a:p>
          <a:p>
            <a:pPr marL="0" marR="0" lvl="0" indent="0" algn="l" defTabSz="914400" rtl="0" eaLnBrk="1" fontAlgn="auto" latinLnBrk="0" hangingPunct="1">
              <a:lnSpc>
                <a:spcPct val="100000"/>
              </a:lnSpc>
              <a:spcBef>
                <a:spcPct val="0"/>
              </a:spcBef>
              <a:spcAft>
                <a:spcPts val="0"/>
              </a:spcAft>
              <a:buClrTx/>
              <a:buSzTx/>
              <a:buFont typeface="Wingdings" pitchFamily="2" charset="2"/>
              <a:buNone/>
              <a:tabLst/>
              <a:defRPr/>
            </a:pPr>
            <a:r>
              <a:rPr kumimoji="0" lang="en-US" altLang="en-US" sz="1800" b="1" i="1" u="none" strike="noStrike" kern="1200" cap="none" spc="0" normalizeH="0" baseline="0" noProof="0" dirty="0">
                <a:ln>
                  <a:noFill/>
                </a:ln>
                <a:solidFill>
                  <a:srgbClr val="0033CC"/>
                </a:solidFill>
                <a:effectLst/>
                <a:uLnTx/>
                <a:uFillTx/>
                <a:latin typeface="Times New Roman" panose="02020603050405020304" pitchFamily="18" charset="0"/>
                <a:ea typeface="MS PGothic" pitchFamily="34" charset="-128"/>
                <a:cs typeface="Times New Roman" panose="02020603050405020304" pitchFamily="18" charset="0"/>
              </a:rPr>
              <a:t>   </a:t>
            </a:r>
            <a:r>
              <a:rPr kumimoji="0" lang="en-US" alt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Set PxOUT 		 </a:t>
            </a:r>
            <a:r>
              <a:rPr kumimoji="0" lang="en-US" alt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S PGothic" pitchFamily="34" charset="-128"/>
                <a:cs typeface="Times New Roman" panose="02020603050405020304" pitchFamily="18" charset="0"/>
              </a:rPr>
              <a:t>Register to 1 for HIGH or 0 for LOW</a:t>
            </a:r>
          </a:p>
          <a:p>
            <a:pPr marL="0" lvl="0" indent="0">
              <a:spcBef>
                <a:spcPct val="0"/>
              </a:spcBef>
              <a:buNone/>
              <a:defRPr/>
            </a:pPr>
            <a:r>
              <a:rPr lang="en-US" altLang="en-US" sz="1800" b="1" i="1" dirty="0">
                <a:solidFill>
                  <a:srgbClr val="00FF00"/>
                </a:solidFill>
                <a:latin typeface="Times New Roman" panose="02020603050405020304" pitchFamily="18" charset="0"/>
                <a:ea typeface="+mn-ea"/>
                <a:cs typeface="Times New Roman" panose="02020603050405020304" pitchFamily="18" charset="0"/>
              </a:rPr>
              <a:t>   Input from pin</a:t>
            </a:r>
            <a:r>
              <a:rPr lang="en-US" altLang="en-US" sz="2000" b="1" i="1" dirty="0">
                <a:solidFill>
                  <a:srgbClr val="00FF00"/>
                </a:solidFill>
                <a:latin typeface="Times New Roman" panose="02020603050405020304" pitchFamily="18" charset="0"/>
                <a:ea typeface="+mn-ea"/>
                <a:cs typeface="Times New Roman" panose="02020603050405020304" pitchFamily="18" charset="0"/>
              </a:rPr>
              <a:t>  	               </a:t>
            </a:r>
            <a:r>
              <a:rPr lang="en-US" altLang="en-US" sz="2000" b="1" i="1" dirty="0">
                <a:solidFill>
                  <a:srgbClr val="FFFF00"/>
                </a:solidFill>
                <a:latin typeface="Times New Roman" panose="02020603050405020304" pitchFamily="18" charset="0"/>
                <a:ea typeface="+mn-ea"/>
                <a:cs typeface="Times New Roman" panose="02020603050405020304" pitchFamily="18" charset="0"/>
              </a:rPr>
              <a:t>Read </a:t>
            </a:r>
            <a:r>
              <a:rPr lang="en-US" altLang="en-US" sz="2000" b="1" i="1" dirty="0" err="1">
                <a:solidFill>
                  <a:srgbClr val="FFFF00"/>
                </a:solidFill>
                <a:latin typeface="Times New Roman" panose="02020603050405020304" pitchFamily="18" charset="0"/>
                <a:ea typeface="+mn-ea"/>
                <a:cs typeface="Times New Roman" panose="02020603050405020304" pitchFamily="18" charset="0"/>
              </a:rPr>
              <a:t>PxIN</a:t>
            </a:r>
            <a:endParaRPr lang="en-US" altLang="en-US" sz="2000" b="1" i="1" dirty="0">
              <a:solidFill>
                <a:srgbClr val="FFFF00"/>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pitchFamily="2" charset="2"/>
              <a:buNone/>
              <a:tabLst/>
              <a:defRPr/>
            </a:pPr>
            <a:endParaRPr kumimoji="0" lang="en-US" alt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S PGothic" pitchFamily="34" charset="-128"/>
              <a:cs typeface="Times New Roman" panose="02020603050405020304" pitchFamily="18" charset="0"/>
            </a:endParaRPr>
          </a:p>
        </p:txBody>
      </p:sp>
      <p:graphicFrame>
        <p:nvGraphicFramePr>
          <p:cNvPr id="14" name="Object 3"/>
          <p:cNvGraphicFramePr>
            <a:graphicFrameLocks noChangeAspect="1"/>
          </p:cNvGraphicFramePr>
          <p:nvPr>
            <p:extLst/>
          </p:nvPr>
        </p:nvGraphicFramePr>
        <p:xfrm>
          <a:off x="-152400" y="742950"/>
          <a:ext cx="9182100" cy="1838325"/>
        </p:xfrm>
        <a:graphic>
          <a:graphicData uri="http://schemas.openxmlformats.org/presentationml/2006/ole">
            <mc:AlternateContent xmlns:mc="http://schemas.openxmlformats.org/markup-compatibility/2006">
              <mc:Choice xmlns:v="urn:schemas-microsoft-com:vml" Requires="v">
                <p:oleObj spid="_x0000_s2061" name="Document" r:id="rId3" imgW="5789039" imgH="1158815" progId="Word.Document.12">
                  <p:embed/>
                </p:oleObj>
              </mc:Choice>
              <mc:Fallback>
                <p:oleObj name="Document" r:id="rId3" imgW="5789039" imgH="1158815" progId="Word.Document.12">
                  <p:embed/>
                  <p:pic>
                    <p:nvPicPr>
                      <p:cNvPr id="14" name="Object 3"/>
                      <p:cNvPicPr>
                        <a:picLocks noChangeAspect="1" noChangeArrowheads="1"/>
                      </p:cNvPicPr>
                      <p:nvPr/>
                    </p:nvPicPr>
                    <p:blipFill>
                      <a:blip r:embed="rId4"/>
                      <a:srcRect/>
                      <a:stretch>
                        <a:fillRect/>
                      </a:stretch>
                    </p:blipFill>
                    <p:spPr bwMode="auto">
                      <a:xfrm>
                        <a:off x="-152400" y="742950"/>
                        <a:ext cx="9182100" cy="1838325"/>
                      </a:xfrm>
                      <a:prstGeom prst="rect">
                        <a:avLst/>
                      </a:prstGeom>
                      <a:noFill/>
                      <a:ln>
                        <a:noFill/>
                      </a:ln>
                    </p:spPr>
                  </p:pic>
                </p:oleObj>
              </mc:Fallback>
            </mc:AlternateContent>
          </a:graphicData>
        </a:graphic>
      </p:graphicFrame>
      <p:sp>
        <p:nvSpPr>
          <p:cNvPr id="2" name="TextBox 1"/>
          <p:cNvSpPr txBox="1"/>
          <p:nvPr/>
        </p:nvSpPr>
        <p:spPr>
          <a:xfrm>
            <a:off x="0" y="373890"/>
            <a:ext cx="84968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Memory mapped I/O                                                                                              macro</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6" name="Rectangle 5"/>
          <p:cNvSpPr/>
          <p:nvPr/>
        </p:nvSpPr>
        <p:spPr>
          <a:xfrm rot="19722490">
            <a:off x="6668442" y="5218566"/>
            <a:ext cx="2686355" cy="1015663"/>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(where X is the port number)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X  </a:t>
            </a:r>
            <a:r>
              <a:rPr kumimoji="0" lang="en-US" altLang="en-US" sz="20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 </a:t>
            </a:r>
            <a:r>
              <a:rPr kumimoji="0" lang="en-US" altLang="en-US" sz="20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1 - 10</a:t>
            </a:r>
          </a:p>
        </p:txBody>
      </p:sp>
      <p:pic>
        <p:nvPicPr>
          <p:cNvPr id="8" name="Picture 7"/>
          <p:cNvPicPr>
            <a:picLocks noChangeAspect="1"/>
          </p:cNvPicPr>
          <p:nvPr/>
        </p:nvPicPr>
        <p:blipFill>
          <a:blip r:embed="rId5"/>
          <a:stretch>
            <a:fillRect/>
          </a:stretch>
        </p:blipFill>
        <p:spPr>
          <a:xfrm>
            <a:off x="1295400" y="2396589"/>
            <a:ext cx="6136583" cy="2313501"/>
          </a:xfrm>
          <a:prstGeom prst="rect">
            <a:avLst/>
          </a:prstGeom>
        </p:spPr>
      </p:pic>
    </p:spTree>
    <p:extLst>
      <p:ext uri="{BB962C8B-B14F-4D97-AF65-F5344CB8AC3E}">
        <p14:creationId xmlns:p14="http://schemas.microsoft.com/office/powerpoint/2010/main" val="357199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5300" y="76200"/>
            <a:ext cx="8229600" cy="5847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32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Objectives for today’s lecture</a:t>
            </a:r>
          </a:p>
        </p:txBody>
      </p:sp>
      <p:sp>
        <p:nvSpPr>
          <p:cNvPr id="3" name="Content Placeholder 2"/>
          <p:cNvSpPr>
            <a:spLocks noGrp="1"/>
          </p:cNvSpPr>
          <p:nvPr>
            <p:ph idx="1"/>
          </p:nvPr>
        </p:nvSpPr>
        <p:spPr>
          <a:xfrm>
            <a:off x="228600" y="1170969"/>
            <a:ext cx="8496300" cy="5668963"/>
          </a:xfrm>
        </p:spPr>
        <p:txBody>
          <a:bodyPr>
            <a:normAutofit/>
          </a:bodyPr>
          <a:lstStyle/>
          <a:p>
            <a:pPr marL="0" indent="0">
              <a:buNone/>
            </a:pPr>
            <a:r>
              <a:rPr lang="en-US" sz="2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After today’s lecture you should be able to: </a:t>
            </a:r>
          </a:p>
          <a:p>
            <a:pPr marL="0" indent="0">
              <a:buNone/>
            </a:pPr>
            <a:endParaRPr lang="en-US" sz="2200" b="1" dirty="0">
              <a:solidFill>
                <a:srgbClr val="FFFF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Explain the difference between a microprocessor and a microcontroller</a:t>
            </a: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Describe how to select a controller for your application</a:t>
            </a: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Describe the major architectural features of the MSP432</a:t>
            </a:r>
          </a:p>
          <a:p>
            <a:pPr>
              <a:buFont typeface="Wingdings" panose="05000000000000000000" pitchFamily="2" charset="2"/>
              <a:buChar char="ü"/>
            </a:pPr>
            <a:r>
              <a:rPr lang="en-US" sz="1800" b="1" dirty="0">
                <a:solidFill>
                  <a:srgbClr val="00FF00"/>
                </a:solidFill>
                <a:latin typeface="Times New Roman" panose="02020603050405020304" pitchFamily="18" charset="0"/>
                <a:cs typeface="Times New Roman" panose="02020603050405020304" pitchFamily="18" charset="0"/>
              </a:rPr>
              <a:t>Describe how a program is edited, compiled, linked, and loaded using an IDE</a:t>
            </a:r>
          </a:p>
          <a:p>
            <a:pPr marL="457200" lvl="1" indent="0">
              <a:buNone/>
            </a:pPr>
            <a:endParaRPr lang="en-US" sz="2000" b="1" dirty="0">
              <a:solidFill>
                <a:srgbClr val="00FF00"/>
              </a:solidFill>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527144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838200" y="498533"/>
          <a:ext cx="7142860" cy="5547360"/>
        </p:xfrm>
        <a:graphic>
          <a:graphicData uri="http://schemas.openxmlformats.org/drawingml/2006/table">
            <a:tbl>
              <a:tblPr firstRow="1" firstCol="1" lastRow="1" lastCol="1" bandRow="1" bandCol="1"/>
              <a:tblGrid>
                <a:gridCol w="502964">
                  <a:extLst>
                    <a:ext uri="{9D8B030D-6E8A-4147-A177-3AD203B41FA5}">
                      <a16:colId xmlns:a16="http://schemas.microsoft.com/office/drawing/2014/main" val="20000"/>
                    </a:ext>
                  </a:extLst>
                </a:gridCol>
                <a:gridCol w="1607074">
                  <a:extLst>
                    <a:ext uri="{9D8B030D-6E8A-4147-A177-3AD203B41FA5}">
                      <a16:colId xmlns:a16="http://schemas.microsoft.com/office/drawing/2014/main" val="20001"/>
                    </a:ext>
                  </a:extLst>
                </a:gridCol>
                <a:gridCol w="1676538">
                  <a:extLst>
                    <a:ext uri="{9D8B030D-6E8A-4147-A177-3AD203B41FA5}">
                      <a16:colId xmlns:a16="http://schemas.microsoft.com/office/drawing/2014/main" val="20002"/>
                    </a:ext>
                  </a:extLst>
                </a:gridCol>
                <a:gridCol w="1569135">
                  <a:extLst>
                    <a:ext uri="{9D8B030D-6E8A-4147-A177-3AD203B41FA5}">
                      <a16:colId xmlns:a16="http://schemas.microsoft.com/office/drawing/2014/main" val="20003"/>
                    </a:ext>
                  </a:extLst>
                </a:gridCol>
                <a:gridCol w="1787149">
                  <a:extLst>
                    <a:ext uri="{9D8B030D-6E8A-4147-A177-3AD203B41FA5}">
                      <a16:colId xmlns:a16="http://schemas.microsoft.com/office/drawing/2014/main" val="20004"/>
                    </a:ext>
                  </a:extLst>
                </a:gridCol>
              </a:tblGrid>
              <a:tr h="111067">
                <a:tc>
                  <a:txBody>
                    <a:bodyPr/>
                    <a:lstStyle/>
                    <a:p>
                      <a:pPr marL="0" marR="0" algn="ctr">
                        <a:spcBef>
                          <a:spcPts val="0"/>
                        </a:spcBef>
                        <a:spcAft>
                          <a:spcPts val="0"/>
                        </a:spcAft>
                      </a:pPr>
                      <a:r>
                        <a:rPr lang="en-US" sz="1200" b="1" dirty="0">
                          <a:effectLst/>
                          <a:latin typeface="Times New Roman"/>
                          <a:ea typeface="Times New Roman"/>
                        </a:rPr>
                        <a:t>Pin</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dirty="0">
                          <a:effectLst/>
                          <a:latin typeface="Times New Roman"/>
                          <a:ea typeface="Times New Roman"/>
                        </a:rPr>
                        <a:t>PxSEL1=0, PxSEL0=0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dirty="0">
                          <a:effectLst/>
                          <a:latin typeface="Times New Roman"/>
                          <a:ea typeface="Times New Roman"/>
                        </a:rPr>
                        <a:t>PxSEL1=0, PxSEL0=1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a:effectLst/>
                          <a:latin typeface="Times New Roman"/>
                          <a:ea typeface="Times New Roman"/>
                        </a:rPr>
                        <a:t>PxSEL1=1, PxSEL0=0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tc>
                  <a:txBody>
                    <a:bodyPr/>
                    <a:lstStyle/>
                    <a:p>
                      <a:pPr marL="0" marR="0" algn="ctr">
                        <a:spcBef>
                          <a:spcPts val="0"/>
                        </a:spcBef>
                        <a:spcAft>
                          <a:spcPts val="0"/>
                        </a:spcAft>
                      </a:pPr>
                      <a:r>
                        <a:rPr lang="en-US" sz="1200" b="1" dirty="0">
                          <a:effectLst/>
                          <a:latin typeface="Times New Roman"/>
                          <a:ea typeface="Times New Roman"/>
                        </a:rPr>
                        <a:t>PxSEL1=1, PxSEL0=1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99"/>
                    </a:solidFill>
                  </a:tcPr>
                </a:tc>
                <a:extLst>
                  <a:ext uri="{0D108BD9-81ED-4DB2-BD59-A6C34878D82A}">
                    <a16:rowId xmlns:a16="http://schemas.microsoft.com/office/drawing/2014/main" val="10000"/>
                  </a:ext>
                </a:extLst>
              </a:tr>
              <a:tr h="159976">
                <a:tc>
                  <a:txBody>
                    <a:bodyPr/>
                    <a:lstStyle/>
                    <a:p>
                      <a:pPr marL="0" marR="0" algn="ctr">
                        <a:spcBef>
                          <a:spcPts val="0"/>
                        </a:spcBef>
                        <a:spcAft>
                          <a:spcPts val="0"/>
                        </a:spcAft>
                      </a:pPr>
                      <a:r>
                        <a:rPr lang="en-US" sz="1100" b="1" dirty="0">
                          <a:effectLst/>
                          <a:latin typeface="Times New Roman"/>
                          <a:ea typeface="Times New Roman"/>
                        </a:rPr>
                        <a:t>P1.0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UCA0STE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159976">
                <a:tc>
                  <a:txBody>
                    <a:bodyPr/>
                    <a:lstStyle/>
                    <a:p>
                      <a:pPr marL="0" marR="0" algn="ctr">
                        <a:spcBef>
                          <a:spcPts val="0"/>
                        </a:spcBef>
                        <a:spcAft>
                          <a:spcPts val="0"/>
                        </a:spcAft>
                      </a:pPr>
                      <a:r>
                        <a:rPr lang="en-US" sz="1100" b="1" dirty="0">
                          <a:effectLst/>
                          <a:latin typeface="Times New Roman"/>
                          <a:ea typeface="Times New Roman"/>
                        </a:rPr>
                        <a:t>P1.1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UCA0CLK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159976">
                <a:tc>
                  <a:txBody>
                    <a:bodyPr/>
                    <a:lstStyle/>
                    <a:p>
                      <a:pPr marL="0" marR="0" algn="ctr">
                        <a:spcBef>
                          <a:spcPts val="0"/>
                        </a:spcBef>
                        <a:spcAft>
                          <a:spcPts val="0"/>
                        </a:spcAft>
                      </a:pPr>
                      <a:r>
                        <a:rPr lang="en-US" sz="1100" b="1" i="1" dirty="0">
                          <a:effectLst/>
                          <a:latin typeface="Times New Roman"/>
                          <a:ea typeface="Times New Roman"/>
                        </a:rPr>
                        <a:t>P1.2</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i="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i="1">
                          <a:effectLst/>
                          <a:latin typeface="Times New Roman"/>
                          <a:ea typeface="Times New Roman"/>
                        </a:rPr>
                        <a:t>UCA0RXD/UCA0SOMI</a:t>
                      </a:r>
                      <a:endParaRPr lang="en-US" sz="1100" b="1">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9976">
                <a:tc>
                  <a:txBody>
                    <a:bodyPr/>
                    <a:lstStyle/>
                    <a:p>
                      <a:pPr marL="0" marR="0" algn="ctr">
                        <a:spcBef>
                          <a:spcPts val="0"/>
                        </a:spcBef>
                        <a:spcAft>
                          <a:spcPts val="0"/>
                        </a:spcAft>
                      </a:pPr>
                      <a:r>
                        <a:rPr lang="en-US" sz="1100" b="1" i="1" dirty="0">
                          <a:effectLst/>
                          <a:latin typeface="Times New Roman"/>
                          <a:ea typeface="Times New Roman"/>
                        </a:rPr>
                        <a:t>P1.3</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i="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i="1">
                          <a:effectLst/>
                          <a:latin typeface="Times New Roman"/>
                          <a:ea typeface="Times New Roman"/>
                        </a:rPr>
                        <a:t>UCA0TXD/UCA0SIMO</a:t>
                      </a:r>
                      <a:endParaRPr lang="en-US" sz="1100" b="1">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159976">
                <a:tc>
                  <a:txBody>
                    <a:bodyPr/>
                    <a:lstStyle/>
                    <a:p>
                      <a:pPr marL="0" marR="0" algn="ctr">
                        <a:spcBef>
                          <a:spcPts val="0"/>
                        </a:spcBef>
                        <a:spcAft>
                          <a:spcPts val="0"/>
                        </a:spcAft>
                      </a:pPr>
                      <a:r>
                        <a:rPr lang="en-US" sz="1100" b="1" dirty="0">
                          <a:effectLst/>
                          <a:latin typeface="Times New Roman"/>
                          <a:ea typeface="Times New Roman"/>
                        </a:rPr>
                        <a:t>P1.4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UCB0STE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159976">
                <a:tc>
                  <a:txBody>
                    <a:bodyPr/>
                    <a:lstStyle/>
                    <a:p>
                      <a:pPr marL="0" marR="0" algn="ctr">
                        <a:spcBef>
                          <a:spcPts val="0"/>
                        </a:spcBef>
                        <a:spcAft>
                          <a:spcPts val="0"/>
                        </a:spcAft>
                      </a:pPr>
                      <a:r>
                        <a:rPr lang="en-US" sz="1100" b="1" dirty="0">
                          <a:effectLst/>
                          <a:latin typeface="Times New Roman"/>
                          <a:ea typeface="Times New Roman"/>
                        </a:rPr>
                        <a:t>P1.5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UCB0CLK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159976">
                <a:tc>
                  <a:txBody>
                    <a:bodyPr/>
                    <a:lstStyle/>
                    <a:p>
                      <a:pPr marL="0" marR="0" algn="ctr">
                        <a:spcBef>
                          <a:spcPts val="0"/>
                        </a:spcBef>
                        <a:spcAft>
                          <a:spcPts val="0"/>
                        </a:spcAft>
                      </a:pPr>
                      <a:r>
                        <a:rPr lang="en-US" sz="1100" b="1" dirty="0">
                          <a:effectLst/>
                          <a:latin typeface="Times New Roman"/>
                          <a:ea typeface="Times New Roman"/>
                        </a:rPr>
                        <a:t>P1.6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UCB0SIMO/UCB0SDA</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159976">
                <a:tc>
                  <a:txBody>
                    <a:bodyPr/>
                    <a:lstStyle/>
                    <a:p>
                      <a:pPr marL="0" marR="0" algn="ctr">
                        <a:spcBef>
                          <a:spcPts val="0"/>
                        </a:spcBef>
                        <a:spcAft>
                          <a:spcPts val="0"/>
                        </a:spcAft>
                      </a:pPr>
                      <a:r>
                        <a:rPr lang="en-US" sz="1100" b="1" dirty="0">
                          <a:effectLst/>
                          <a:latin typeface="Times New Roman"/>
                          <a:ea typeface="Times New Roman"/>
                        </a:rPr>
                        <a:t>P1.7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UCB0SOMI/UCB0SCL</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159976">
                <a:tc>
                  <a:txBody>
                    <a:bodyPr/>
                    <a:lstStyle/>
                    <a:p>
                      <a:pPr marL="0" marR="0" algn="ctr">
                        <a:spcBef>
                          <a:spcPts val="0"/>
                        </a:spcBef>
                        <a:spcAft>
                          <a:spcPts val="0"/>
                        </a:spcAft>
                      </a:pPr>
                      <a:r>
                        <a:rPr lang="en-US" sz="1100" b="1" dirty="0">
                          <a:effectLst/>
                          <a:latin typeface="Times New Roman"/>
                          <a:ea typeface="Times New Roman"/>
                        </a:rPr>
                        <a:t>P2.0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UCA1STE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159976">
                <a:tc>
                  <a:txBody>
                    <a:bodyPr/>
                    <a:lstStyle/>
                    <a:p>
                      <a:pPr marL="0" marR="0" algn="ctr">
                        <a:spcBef>
                          <a:spcPts val="0"/>
                        </a:spcBef>
                        <a:spcAft>
                          <a:spcPts val="0"/>
                        </a:spcAft>
                      </a:pPr>
                      <a:r>
                        <a:rPr lang="en-US" sz="1100" b="1" dirty="0">
                          <a:effectLst/>
                          <a:latin typeface="Times New Roman"/>
                          <a:ea typeface="Times New Roman"/>
                        </a:rPr>
                        <a:t>P2.1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UCA1CLK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159976">
                <a:tc>
                  <a:txBody>
                    <a:bodyPr/>
                    <a:lstStyle/>
                    <a:p>
                      <a:pPr marL="0" marR="0" algn="ctr">
                        <a:spcBef>
                          <a:spcPts val="0"/>
                        </a:spcBef>
                        <a:spcAft>
                          <a:spcPts val="0"/>
                        </a:spcAft>
                      </a:pPr>
                      <a:r>
                        <a:rPr lang="en-US" sz="1100" b="1" dirty="0">
                          <a:effectLst/>
                          <a:latin typeface="Times New Roman"/>
                          <a:ea typeface="Times New Roman"/>
                        </a:rPr>
                        <a:t>P2.2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UCA1RXD/UCA1SOMI</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159976">
                <a:tc>
                  <a:txBody>
                    <a:bodyPr/>
                    <a:lstStyle/>
                    <a:p>
                      <a:pPr marL="0" marR="0" algn="ctr">
                        <a:spcBef>
                          <a:spcPts val="0"/>
                        </a:spcBef>
                        <a:spcAft>
                          <a:spcPts val="0"/>
                        </a:spcAft>
                      </a:pPr>
                      <a:r>
                        <a:rPr lang="en-US" sz="1100" b="1" dirty="0">
                          <a:effectLst/>
                          <a:latin typeface="Times New Roman"/>
                          <a:ea typeface="Times New Roman"/>
                        </a:rPr>
                        <a:t>P2.3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UCA1TXD/UCA1SIMO</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159976">
                <a:tc>
                  <a:txBody>
                    <a:bodyPr/>
                    <a:lstStyle/>
                    <a:p>
                      <a:pPr marL="0" marR="0" algn="ctr">
                        <a:spcBef>
                          <a:spcPts val="0"/>
                        </a:spcBef>
                        <a:spcAft>
                          <a:spcPts val="0"/>
                        </a:spcAft>
                      </a:pPr>
                      <a:r>
                        <a:rPr lang="en-US" sz="1100" b="1" dirty="0">
                          <a:effectLst/>
                          <a:latin typeface="Times New Roman"/>
                          <a:ea typeface="Times New Roman"/>
                        </a:rPr>
                        <a:t>P2.4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TA0.CCI1A</a:t>
                      </a:r>
                      <a:r>
                        <a:rPr lang="en-US" sz="1100" b="1" baseline="30000" dirty="0">
                          <a:effectLst/>
                          <a:latin typeface="Times New Roman"/>
                          <a:ea typeface="Times New Roman"/>
                        </a:rPr>
                        <a:t>a</a:t>
                      </a:r>
                      <a:r>
                        <a:rPr lang="en-US" sz="1100" b="1" dirty="0">
                          <a:effectLst/>
                          <a:latin typeface="Times New Roman"/>
                          <a:ea typeface="Times New Roman"/>
                        </a:rPr>
                        <a:t> / TA0.1</a:t>
                      </a:r>
                      <a:r>
                        <a:rPr lang="en-US" sz="1100" b="1" baseline="30000" dirty="0">
                          <a:effectLst/>
                          <a:latin typeface="Times New Roman"/>
                          <a:ea typeface="Times New Roman"/>
                        </a:rPr>
                        <a:t>b</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159976">
                <a:tc>
                  <a:txBody>
                    <a:bodyPr/>
                    <a:lstStyle/>
                    <a:p>
                      <a:pPr marL="0" marR="0" algn="ctr">
                        <a:spcBef>
                          <a:spcPts val="0"/>
                        </a:spcBef>
                        <a:spcAft>
                          <a:spcPts val="0"/>
                        </a:spcAft>
                      </a:pPr>
                      <a:r>
                        <a:rPr lang="en-US" sz="1100" b="1" dirty="0">
                          <a:effectLst/>
                          <a:latin typeface="Times New Roman"/>
                          <a:ea typeface="Times New Roman"/>
                        </a:rPr>
                        <a:t>P2.5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TA0.CCI2A</a:t>
                      </a:r>
                      <a:r>
                        <a:rPr lang="en-US" sz="1100" b="1" baseline="30000">
                          <a:effectLst/>
                          <a:latin typeface="Times New Roman"/>
                          <a:ea typeface="Times New Roman"/>
                        </a:rPr>
                        <a:t>a</a:t>
                      </a:r>
                      <a:r>
                        <a:rPr lang="en-US" sz="1100" b="1">
                          <a:effectLst/>
                          <a:latin typeface="Times New Roman"/>
                          <a:ea typeface="Times New Roman"/>
                        </a:rPr>
                        <a:t> / TA0.2</a:t>
                      </a:r>
                      <a:r>
                        <a:rPr lang="en-US" sz="1100" b="1" baseline="30000">
                          <a:effectLst/>
                          <a:latin typeface="Times New Roman"/>
                          <a:ea typeface="Times New Roman"/>
                        </a:rPr>
                        <a:t>b</a:t>
                      </a:r>
                      <a:endParaRPr lang="en-US" sz="1100" b="1">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159976">
                <a:tc>
                  <a:txBody>
                    <a:bodyPr/>
                    <a:lstStyle/>
                    <a:p>
                      <a:pPr marL="0" marR="0" algn="ctr">
                        <a:spcBef>
                          <a:spcPts val="0"/>
                        </a:spcBef>
                        <a:spcAft>
                          <a:spcPts val="0"/>
                        </a:spcAft>
                      </a:pPr>
                      <a:r>
                        <a:rPr lang="en-US" sz="1100" b="1" dirty="0">
                          <a:effectLst/>
                          <a:latin typeface="Times New Roman"/>
                          <a:ea typeface="Times New Roman"/>
                        </a:rPr>
                        <a:t>P2.6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TA0.CCI3A</a:t>
                      </a:r>
                      <a:r>
                        <a:rPr lang="en-US" sz="1100" b="1" baseline="30000" dirty="0">
                          <a:effectLst/>
                          <a:latin typeface="Times New Roman"/>
                          <a:ea typeface="Times New Roman"/>
                        </a:rPr>
                        <a:t>a</a:t>
                      </a:r>
                      <a:r>
                        <a:rPr lang="en-US" sz="1100" b="1" dirty="0">
                          <a:effectLst/>
                          <a:latin typeface="Times New Roman"/>
                          <a:ea typeface="Times New Roman"/>
                        </a:rPr>
                        <a:t> / TA0.3</a:t>
                      </a:r>
                      <a:r>
                        <a:rPr lang="en-US" sz="1100" b="1" baseline="30000" dirty="0">
                          <a:effectLst/>
                          <a:latin typeface="Times New Roman"/>
                          <a:ea typeface="Times New Roman"/>
                        </a:rPr>
                        <a:t>b</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159976">
                <a:tc>
                  <a:txBody>
                    <a:bodyPr/>
                    <a:lstStyle/>
                    <a:p>
                      <a:pPr marL="0" marR="0" algn="ctr">
                        <a:spcBef>
                          <a:spcPts val="0"/>
                        </a:spcBef>
                        <a:spcAft>
                          <a:spcPts val="0"/>
                        </a:spcAft>
                      </a:pPr>
                      <a:r>
                        <a:rPr lang="en-US" sz="1100" b="1" dirty="0">
                          <a:effectLst/>
                          <a:latin typeface="Times New Roman"/>
                          <a:ea typeface="Times New Roman"/>
                        </a:rPr>
                        <a:t>P2.7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TA0.CCI4A</a:t>
                      </a:r>
                      <a:r>
                        <a:rPr lang="en-US" sz="1100" b="1" baseline="30000" dirty="0">
                          <a:effectLst/>
                          <a:latin typeface="Times New Roman"/>
                          <a:ea typeface="Times New Roman"/>
                        </a:rPr>
                        <a:t>a</a:t>
                      </a:r>
                      <a:r>
                        <a:rPr lang="en-US" sz="1100" b="1" dirty="0">
                          <a:effectLst/>
                          <a:latin typeface="Times New Roman"/>
                          <a:ea typeface="Times New Roman"/>
                        </a:rPr>
                        <a:t> / TA0.4</a:t>
                      </a:r>
                      <a:r>
                        <a:rPr lang="en-US" sz="1100" b="1" baseline="30000" dirty="0">
                          <a:effectLst/>
                          <a:latin typeface="Times New Roman"/>
                          <a:ea typeface="Times New Roman"/>
                        </a:rPr>
                        <a:t>b</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159976">
                <a:tc>
                  <a:txBody>
                    <a:bodyPr/>
                    <a:lstStyle/>
                    <a:p>
                      <a:pPr marL="0" marR="0" algn="ctr">
                        <a:spcBef>
                          <a:spcPts val="0"/>
                        </a:spcBef>
                        <a:spcAft>
                          <a:spcPts val="0"/>
                        </a:spcAft>
                      </a:pPr>
                      <a:r>
                        <a:rPr lang="en-US" sz="1100" b="1" dirty="0">
                          <a:effectLst/>
                          <a:latin typeface="Times New Roman"/>
                          <a:ea typeface="Times New Roman"/>
                        </a:rPr>
                        <a:t>P3.0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UCA2STE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159976">
                <a:tc>
                  <a:txBody>
                    <a:bodyPr/>
                    <a:lstStyle/>
                    <a:p>
                      <a:pPr marL="0" marR="0" algn="ctr">
                        <a:spcBef>
                          <a:spcPts val="0"/>
                        </a:spcBef>
                        <a:spcAft>
                          <a:spcPts val="0"/>
                        </a:spcAft>
                      </a:pPr>
                      <a:r>
                        <a:rPr lang="en-US" sz="1100" b="1" dirty="0">
                          <a:effectLst/>
                          <a:latin typeface="Times New Roman"/>
                          <a:ea typeface="Times New Roman"/>
                        </a:rPr>
                        <a:t>P3.1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UCA2CLK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159976">
                <a:tc>
                  <a:txBody>
                    <a:bodyPr/>
                    <a:lstStyle/>
                    <a:p>
                      <a:pPr marL="0" marR="0" algn="ctr">
                        <a:spcBef>
                          <a:spcPts val="0"/>
                        </a:spcBef>
                        <a:spcAft>
                          <a:spcPts val="0"/>
                        </a:spcAft>
                      </a:pPr>
                      <a:r>
                        <a:rPr lang="en-US" sz="1100" b="1" dirty="0">
                          <a:effectLst/>
                          <a:latin typeface="Times New Roman"/>
                          <a:ea typeface="Times New Roman"/>
                        </a:rPr>
                        <a:t>P3.2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UCA2RXD/UCA2SOMI</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159976">
                <a:tc>
                  <a:txBody>
                    <a:bodyPr/>
                    <a:lstStyle/>
                    <a:p>
                      <a:pPr marL="0" marR="0" algn="ctr">
                        <a:spcBef>
                          <a:spcPts val="0"/>
                        </a:spcBef>
                        <a:spcAft>
                          <a:spcPts val="0"/>
                        </a:spcAft>
                      </a:pPr>
                      <a:r>
                        <a:rPr lang="en-US" sz="1100" b="1" dirty="0">
                          <a:effectLst/>
                          <a:latin typeface="Times New Roman"/>
                          <a:ea typeface="Times New Roman"/>
                        </a:rPr>
                        <a:t>P3.3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UCA2TXD/UCA2SIMO</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159976">
                <a:tc>
                  <a:txBody>
                    <a:bodyPr/>
                    <a:lstStyle/>
                    <a:p>
                      <a:pPr marL="0" marR="0" algn="ctr">
                        <a:spcBef>
                          <a:spcPts val="0"/>
                        </a:spcBef>
                        <a:spcAft>
                          <a:spcPts val="0"/>
                        </a:spcAft>
                      </a:pPr>
                      <a:r>
                        <a:rPr lang="en-US" sz="1100" b="1" dirty="0">
                          <a:effectLst/>
                          <a:latin typeface="Times New Roman"/>
                          <a:ea typeface="Times New Roman"/>
                        </a:rPr>
                        <a:t>P3.4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UCB2STE</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1"/>
                  </a:ext>
                </a:extLst>
              </a:tr>
              <a:tr h="159976">
                <a:tc>
                  <a:txBody>
                    <a:bodyPr/>
                    <a:lstStyle/>
                    <a:p>
                      <a:pPr marL="0" marR="0" algn="ctr">
                        <a:spcBef>
                          <a:spcPts val="0"/>
                        </a:spcBef>
                        <a:spcAft>
                          <a:spcPts val="0"/>
                        </a:spcAft>
                      </a:pPr>
                      <a:r>
                        <a:rPr lang="en-US" sz="1100" b="1" dirty="0">
                          <a:effectLst/>
                          <a:latin typeface="Times New Roman"/>
                          <a:ea typeface="Times New Roman"/>
                        </a:rPr>
                        <a:t>P3.5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UCB2CLK</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2"/>
                  </a:ext>
                </a:extLst>
              </a:tr>
              <a:tr h="159976">
                <a:tc>
                  <a:txBody>
                    <a:bodyPr/>
                    <a:lstStyle/>
                    <a:p>
                      <a:pPr marL="0" marR="0" algn="ctr">
                        <a:spcBef>
                          <a:spcPts val="0"/>
                        </a:spcBef>
                        <a:spcAft>
                          <a:spcPts val="0"/>
                        </a:spcAft>
                      </a:pPr>
                      <a:r>
                        <a:rPr lang="en-US" sz="1100" b="1" dirty="0">
                          <a:effectLst/>
                          <a:latin typeface="Times New Roman"/>
                          <a:ea typeface="Times New Roman"/>
                        </a:rPr>
                        <a:t>P3.6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UCB2SIMO/UCB2SDA</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3"/>
                  </a:ext>
                </a:extLst>
              </a:tr>
              <a:tr h="159976">
                <a:tc>
                  <a:txBody>
                    <a:bodyPr/>
                    <a:lstStyle/>
                    <a:p>
                      <a:pPr marL="0" marR="0" algn="ctr">
                        <a:spcBef>
                          <a:spcPts val="0"/>
                        </a:spcBef>
                        <a:spcAft>
                          <a:spcPts val="0"/>
                        </a:spcAft>
                      </a:pPr>
                      <a:r>
                        <a:rPr lang="en-US" sz="1100" b="1" dirty="0">
                          <a:effectLst/>
                          <a:latin typeface="Times New Roman"/>
                          <a:ea typeface="Times New Roman"/>
                        </a:rPr>
                        <a:t>P3.7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UCB2SOMI/UCB2SCL</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4"/>
                  </a:ext>
                </a:extLst>
              </a:tr>
              <a:tr h="159976">
                <a:tc>
                  <a:txBody>
                    <a:bodyPr/>
                    <a:lstStyle/>
                    <a:p>
                      <a:pPr marL="0" marR="0" algn="ctr">
                        <a:spcBef>
                          <a:spcPts val="0"/>
                        </a:spcBef>
                        <a:spcAft>
                          <a:spcPts val="0"/>
                        </a:spcAft>
                      </a:pPr>
                      <a:r>
                        <a:rPr lang="en-US" sz="1100" b="1" dirty="0">
                          <a:effectLst/>
                          <a:latin typeface="Times New Roman"/>
                          <a:ea typeface="Times New Roman"/>
                        </a:rPr>
                        <a:t>P4.0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A13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5"/>
                  </a:ext>
                </a:extLst>
              </a:tr>
              <a:tr h="159976">
                <a:tc>
                  <a:txBody>
                    <a:bodyPr/>
                    <a:lstStyle/>
                    <a:p>
                      <a:pPr marL="0" marR="0" algn="ctr">
                        <a:spcBef>
                          <a:spcPts val="0"/>
                        </a:spcBef>
                        <a:spcAft>
                          <a:spcPts val="0"/>
                        </a:spcAft>
                      </a:pPr>
                      <a:r>
                        <a:rPr lang="en-US" sz="1100" b="1" dirty="0">
                          <a:effectLst/>
                          <a:latin typeface="Times New Roman"/>
                          <a:ea typeface="Times New Roman"/>
                        </a:rPr>
                        <a:t>P4.1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A12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6"/>
                  </a:ext>
                </a:extLst>
              </a:tr>
              <a:tr h="159976">
                <a:tc>
                  <a:txBody>
                    <a:bodyPr/>
                    <a:lstStyle/>
                    <a:p>
                      <a:pPr marL="0" marR="0" algn="ctr">
                        <a:spcBef>
                          <a:spcPts val="0"/>
                        </a:spcBef>
                        <a:spcAft>
                          <a:spcPts val="0"/>
                        </a:spcAft>
                      </a:pPr>
                      <a:r>
                        <a:rPr lang="en-US" sz="1100" b="1" dirty="0">
                          <a:effectLst/>
                          <a:latin typeface="Times New Roman"/>
                          <a:ea typeface="Times New Roman"/>
                        </a:rPr>
                        <a:t>P4.2</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err="1">
                          <a:effectLst/>
                          <a:latin typeface="Times New Roman"/>
                          <a:ea typeface="Times New Roman"/>
                        </a:rPr>
                        <a:t>ACLK</a:t>
                      </a:r>
                      <a:r>
                        <a:rPr lang="en-US" sz="1100" b="1" baseline="30000" dirty="0" err="1">
                          <a:effectLst/>
                          <a:latin typeface="Times New Roman"/>
                          <a:ea typeface="Times New Roman"/>
                        </a:rPr>
                        <a:t>b</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TA2CLK</a:t>
                      </a:r>
                      <a:r>
                        <a:rPr lang="en-US" sz="1100" b="1" baseline="30000">
                          <a:effectLst/>
                          <a:latin typeface="Times New Roman"/>
                          <a:ea typeface="Times New Roman"/>
                        </a:rPr>
                        <a:t>a</a:t>
                      </a:r>
                      <a:endParaRPr lang="en-US" sz="1100" b="1">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A11</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7"/>
                  </a:ext>
                </a:extLst>
              </a:tr>
              <a:tr h="159976">
                <a:tc>
                  <a:txBody>
                    <a:bodyPr/>
                    <a:lstStyle/>
                    <a:p>
                      <a:pPr marL="0" marR="0" algn="ctr">
                        <a:spcBef>
                          <a:spcPts val="0"/>
                        </a:spcBef>
                        <a:spcAft>
                          <a:spcPts val="0"/>
                        </a:spcAft>
                      </a:pPr>
                      <a:r>
                        <a:rPr lang="en-US" sz="1100" b="1" dirty="0">
                          <a:effectLst/>
                          <a:latin typeface="Times New Roman"/>
                          <a:ea typeface="Times New Roman"/>
                        </a:rPr>
                        <a:t>P4.3</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err="1">
                          <a:effectLst/>
                          <a:latin typeface="Times New Roman"/>
                          <a:ea typeface="Times New Roman"/>
                        </a:rPr>
                        <a:t>MCLK</a:t>
                      </a:r>
                      <a:r>
                        <a:rPr lang="en-US" sz="1100" b="1" baseline="30000" dirty="0" err="1">
                          <a:effectLst/>
                          <a:latin typeface="Times New Roman"/>
                          <a:ea typeface="Times New Roman"/>
                        </a:rPr>
                        <a:t>b</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RTCCLK</a:t>
                      </a:r>
                      <a:r>
                        <a:rPr lang="en-US" sz="1100" b="1" baseline="30000">
                          <a:effectLst/>
                          <a:latin typeface="Times New Roman"/>
                          <a:ea typeface="Times New Roman"/>
                        </a:rPr>
                        <a:t>b</a:t>
                      </a:r>
                      <a:endParaRPr lang="en-US" sz="1100" b="1">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A10</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8"/>
                  </a:ext>
                </a:extLst>
              </a:tr>
              <a:tr h="159976">
                <a:tc>
                  <a:txBody>
                    <a:bodyPr/>
                    <a:lstStyle/>
                    <a:p>
                      <a:pPr marL="0" marR="0" algn="ctr">
                        <a:spcBef>
                          <a:spcPts val="0"/>
                        </a:spcBef>
                        <a:spcAft>
                          <a:spcPts val="0"/>
                        </a:spcAft>
                      </a:pPr>
                      <a:r>
                        <a:rPr lang="en-US" sz="1100" b="1" dirty="0">
                          <a:effectLst/>
                          <a:latin typeface="Times New Roman"/>
                          <a:ea typeface="Times New Roman"/>
                        </a:rPr>
                        <a:t>P4.4</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err="1">
                          <a:effectLst/>
                          <a:latin typeface="Times New Roman"/>
                          <a:ea typeface="Times New Roman"/>
                        </a:rPr>
                        <a:t>HSMCLK</a:t>
                      </a:r>
                      <a:r>
                        <a:rPr lang="en-US" sz="1100" b="1" baseline="30000" dirty="0" err="1">
                          <a:effectLst/>
                          <a:latin typeface="Times New Roman"/>
                          <a:ea typeface="Times New Roman"/>
                        </a:rPr>
                        <a:t>b</a:t>
                      </a:r>
                      <a:endParaRPr lang="en-US" sz="1100" b="1" dirty="0">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SVMHOUT</a:t>
                      </a:r>
                      <a:r>
                        <a:rPr lang="en-US" sz="1100" b="1" baseline="30000">
                          <a:effectLst/>
                          <a:latin typeface="Times New Roman"/>
                          <a:ea typeface="Times New Roman"/>
                        </a:rPr>
                        <a:t>b</a:t>
                      </a:r>
                      <a:endParaRPr lang="en-US" sz="1100" b="1">
                        <a:effectLst/>
                        <a:latin typeface="Times New Roman"/>
                        <a:ea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A9</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9"/>
                  </a:ext>
                </a:extLst>
              </a:tr>
              <a:tr h="159976">
                <a:tc>
                  <a:txBody>
                    <a:bodyPr/>
                    <a:lstStyle/>
                    <a:p>
                      <a:pPr marL="0" marR="0" algn="ctr">
                        <a:spcBef>
                          <a:spcPts val="0"/>
                        </a:spcBef>
                        <a:spcAft>
                          <a:spcPts val="0"/>
                        </a:spcAft>
                      </a:pPr>
                      <a:r>
                        <a:rPr lang="en-US" sz="1100" b="1" dirty="0">
                          <a:effectLst/>
                          <a:latin typeface="Times New Roman"/>
                          <a:ea typeface="Times New Roman"/>
                        </a:rPr>
                        <a:t>P4.5</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A8</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30"/>
                  </a:ext>
                </a:extLst>
              </a:tr>
              <a:tr h="159976">
                <a:tc>
                  <a:txBody>
                    <a:bodyPr/>
                    <a:lstStyle/>
                    <a:p>
                      <a:pPr marL="0" marR="0" algn="ctr">
                        <a:spcBef>
                          <a:spcPts val="0"/>
                        </a:spcBef>
                        <a:spcAft>
                          <a:spcPts val="0"/>
                        </a:spcAft>
                      </a:pPr>
                      <a:r>
                        <a:rPr lang="en-US" sz="1100" b="1" dirty="0">
                          <a:effectLst/>
                          <a:latin typeface="Times New Roman"/>
                          <a:ea typeface="Times New Roman"/>
                        </a:rPr>
                        <a:t>P4.6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a:effectLst/>
                          <a:latin typeface="Times New Roman"/>
                          <a:ea typeface="Times New Roman"/>
                          <a:cs typeface="Times New Roman"/>
                        </a:rPr>
                        <a:t>Port</a:t>
                      </a:r>
                      <a:endParaRPr lang="en-US" sz="1100" b="1">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A7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31"/>
                  </a:ext>
                </a:extLst>
              </a:tr>
              <a:tr h="159976">
                <a:tc>
                  <a:txBody>
                    <a:bodyPr/>
                    <a:lstStyle/>
                    <a:p>
                      <a:pPr marL="0" marR="0" algn="ctr">
                        <a:spcBef>
                          <a:spcPts val="0"/>
                        </a:spcBef>
                        <a:spcAft>
                          <a:spcPts val="0"/>
                        </a:spcAft>
                      </a:pPr>
                      <a:r>
                        <a:rPr lang="en-US" sz="1100" b="1" dirty="0">
                          <a:effectLst/>
                          <a:latin typeface="Times New Roman"/>
                          <a:ea typeface="Times New Roman"/>
                        </a:rPr>
                        <a:t>P4.7</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marL="0" marR="0" algn="ctr">
                        <a:spcBef>
                          <a:spcPts val="0"/>
                        </a:spcBef>
                        <a:spcAft>
                          <a:spcPts val="0"/>
                        </a:spcAft>
                      </a:pPr>
                      <a:r>
                        <a:rPr lang="en-US" sz="1100" b="1" dirty="0">
                          <a:effectLst/>
                          <a:latin typeface="Times New Roman"/>
                          <a:ea typeface="Times New Roman"/>
                          <a:cs typeface="Times New Roman"/>
                        </a:rPr>
                        <a:t>Port</a:t>
                      </a:r>
                      <a:endParaRPr lang="en-US" sz="1100" b="1" dirty="0">
                        <a:effectLst/>
                        <a:latin typeface="Book Antiqua"/>
                        <a:ea typeface="Times New Roman"/>
                        <a:cs typeface="Times New Roman"/>
                      </a:endParaRP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 </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spcBef>
                          <a:spcPts val="0"/>
                        </a:spcBef>
                        <a:spcAft>
                          <a:spcPts val="0"/>
                        </a:spcAft>
                      </a:pPr>
                      <a:r>
                        <a:rPr lang="en-US" sz="1100" b="1" dirty="0">
                          <a:effectLst/>
                          <a:latin typeface="Times New Roman"/>
                          <a:ea typeface="Times New Roman"/>
                        </a:rPr>
                        <a:t>A6</a:t>
                      </a:r>
                    </a:p>
                  </a:txBody>
                  <a:tcPr marL="18416" marR="184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32"/>
                  </a:ext>
                </a:extLst>
              </a:tr>
            </a:tbl>
          </a:graphicData>
        </a:graphic>
      </p:graphicFrame>
      <p:sp>
        <p:nvSpPr>
          <p:cNvPr id="2" name="Title 1"/>
          <p:cNvSpPr>
            <a:spLocks noGrp="1"/>
          </p:cNvSpPr>
          <p:nvPr>
            <p:ph type="title"/>
          </p:nvPr>
        </p:nvSpPr>
        <p:spPr>
          <a:xfrm>
            <a:off x="457200" y="-88471"/>
            <a:ext cx="8229600" cy="400110"/>
          </a:xfrm>
          <a:noFill/>
          <a:extLst/>
        </p:spPr>
        <p:txBody>
          <a:bodyPr wrap="square" rtlCol="0">
            <a:spAutoFit/>
          </a:bodyPr>
          <a:lstStyle/>
          <a:p>
            <a:r>
              <a:rPr lang="en-US" sz="2000" b="1" kern="1200" dirty="0">
                <a:solidFill>
                  <a:srgbClr val="FF00FF"/>
                </a:solidFill>
                <a:latin typeface="Times New Roman" panose="02020603050405020304" pitchFamily="18" charset="0"/>
                <a:ea typeface="+mn-ea"/>
                <a:cs typeface="Times New Roman" panose="02020603050405020304" pitchFamily="18" charset="0"/>
              </a:rPr>
              <a:t>Partial Table of Alternate Pin Functions</a:t>
            </a:r>
          </a:p>
        </p:txBody>
      </p:sp>
      <p:sp>
        <p:nvSpPr>
          <p:cNvPr id="4" name="Rectangle 3"/>
          <p:cNvSpPr/>
          <p:nvPr/>
        </p:nvSpPr>
        <p:spPr>
          <a:xfrm>
            <a:off x="152400" y="6040812"/>
            <a:ext cx="89916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SEL1 and SEL0 bits on the MSP432 specify alternate 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P1.2 </a:t>
            </a:r>
            <a:r>
              <a:rPr kumimoji="0" lang="en-US" alt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and </a:t>
            </a:r>
            <a:r>
              <a:rPr kumimoji="0" lang="en-US" altLang="en-US" sz="1600"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P1.3 </a:t>
            </a:r>
            <a:r>
              <a:rPr kumimoji="0" lang="en-US" alt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 are hardwired to the serial port to USB interface.</a:t>
            </a:r>
            <a:endParaRPr kumimoji="0" lang="en-US" sz="16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endParaRPr>
          </a:p>
        </p:txBody>
      </p:sp>
      <p:sp>
        <p:nvSpPr>
          <p:cNvPr id="5" name="TextBox 4"/>
          <p:cNvSpPr txBox="1"/>
          <p:nvPr/>
        </p:nvSpPr>
        <p:spPr>
          <a:xfrm rot="16200000">
            <a:off x="-1305370" y="2780763"/>
            <a:ext cx="3276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Table 4.1 in Valvano’s textbook </a:t>
            </a:r>
          </a:p>
        </p:txBody>
      </p:sp>
      <p:sp>
        <p:nvSpPr>
          <p:cNvPr id="6" name="TextBox 5"/>
          <p:cNvSpPr txBox="1"/>
          <p:nvPr/>
        </p:nvSpPr>
        <p:spPr>
          <a:xfrm>
            <a:off x="1411478" y="152400"/>
            <a:ext cx="6224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Default                   Primary               Secondary           Tertiary</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42" name="Group 41"/>
          <p:cNvGrpSpPr/>
          <p:nvPr/>
        </p:nvGrpSpPr>
        <p:grpSpPr>
          <a:xfrm>
            <a:off x="5257800" y="1905000"/>
            <a:ext cx="3611291" cy="1905000"/>
            <a:chOff x="1157600" y="2834640"/>
            <a:chExt cx="3926244" cy="1965960"/>
          </a:xfrm>
        </p:grpSpPr>
        <p:sp>
          <p:nvSpPr>
            <p:cNvPr id="43" name="Rectangle 42"/>
            <p:cNvSpPr/>
            <p:nvPr/>
          </p:nvSpPr>
          <p:spPr>
            <a:xfrm>
              <a:off x="1212003" y="2873188"/>
              <a:ext cx="3028688" cy="192741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4" name="Rectangle 43"/>
            <p:cNvSpPr/>
            <p:nvPr/>
          </p:nvSpPr>
          <p:spPr>
            <a:xfrm>
              <a:off x="3424280" y="3595968"/>
              <a:ext cx="646441" cy="1156447"/>
            </a:xfrm>
            <a:prstGeom prst="rect">
              <a:avLst/>
            </a:prstGeom>
            <a:solidFill>
              <a:srgbClr val="00FF00"/>
            </a:solidFill>
            <a:ln w="38100">
              <a:solidFill>
                <a:srgbClr val="00FF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cxnSp>
          <p:nvCxnSpPr>
            <p:cNvPr id="45" name="Straight Connector 44"/>
            <p:cNvCxnSpPr/>
            <p:nvPr/>
          </p:nvCxnSpPr>
          <p:spPr>
            <a:xfrm>
              <a:off x="3801370" y="3355041"/>
              <a:ext cx="0" cy="2409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909110" y="3355041"/>
              <a:ext cx="0" cy="2409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086378" y="3781481"/>
              <a:ext cx="441735" cy="57822"/>
              <a:chOff x="2057400" y="4191000"/>
              <a:chExt cx="624840" cy="91440"/>
            </a:xfrm>
          </p:grpSpPr>
          <p:cxnSp>
            <p:nvCxnSpPr>
              <p:cNvPr id="72" name="Straight Connector 71"/>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48" name="Group 47"/>
            <p:cNvGrpSpPr/>
            <p:nvPr/>
          </p:nvGrpSpPr>
          <p:grpSpPr>
            <a:xfrm>
              <a:off x="3086378" y="3998083"/>
              <a:ext cx="441735" cy="57822"/>
              <a:chOff x="2057400" y="4191000"/>
              <a:chExt cx="624840" cy="91440"/>
            </a:xfrm>
          </p:grpSpPr>
          <p:cxnSp>
            <p:nvCxnSpPr>
              <p:cNvPr id="70" name="Straight Connector 69"/>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49" name="Group 48"/>
            <p:cNvGrpSpPr/>
            <p:nvPr/>
          </p:nvGrpSpPr>
          <p:grpSpPr>
            <a:xfrm>
              <a:off x="3086378" y="4230639"/>
              <a:ext cx="441735" cy="57822"/>
              <a:chOff x="2057400" y="4191000"/>
              <a:chExt cx="624840" cy="91440"/>
            </a:xfrm>
          </p:grpSpPr>
          <p:cxnSp>
            <p:nvCxnSpPr>
              <p:cNvPr id="68" name="Straight Connector 67"/>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grpSp>
          <p:nvGrpSpPr>
            <p:cNvPr id="50" name="Group 49"/>
            <p:cNvGrpSpPr/>
            <p:nvPr/>
          </p:nvGrpSpPr>
          <p:grpSpPr>
            <a:xfrm>
              <a:off x="3083571" y="4471566"/>
              <a:ext cx="441735" cy="57822"/>
              <a:chOff x="2057400" y="4191000"/>
              <a:chExt cx="624840" cy="91440"/>
            </a:xfrm>
          </p:grpSpPr>
          <p:cxnSp>
            <p:nvCxnSpPr>
              <p:cNvPr id="66" name="Straight Connector 65"/>
              <p:cNvCxnSpPr/>
              <p:nvPr/>
            </p:nvCxnSpPr>
            <p:spPr>
              <a:xfrm>
                <a:off x="2057400" y="4224020"/>
                <a:ext cx="533400"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590800" y="4191000"/>
                <a:ext cx="91440" cy="91440"/>
              </a:xfrm>
              <a:prstGeom prst="ellipse">
                <a:avLst/>
              </a:prstGeom>
              <a:solidFill>
                <a:schemeClr val="tx1">
                  <a:lumMod val="65000"/>
                  <a:lumOff val="3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sp>
          <p:nvSpPr>
            <p:cNvPr id="51" name="TextBox 50"/>
            <p:cNvSpPr txBox="1"/>
            <p:nvPr/>
          </p:nvSpPr>
          <p:spPr>
            <a:xfrm>
              <a:off x="1610498" y="3636318"/>
              <a:ext cx="143500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General Purpose I/O</a:t>
              </a:r>
            </a:p>
          </p:txBody>
        </p:sp>
        <p:sp>
          <p:nvSpPr>
            <p:cNvPr id="52" name="TextBox 51"/>
            <p:cNvSpPr txBox="1"/>
            <p:nvPr/>
          </p:nvSpPr>
          <p:spPr>
            <a:xfrm>
              <a:off x="1285659" y="3843176"/>
              <a:ext cx="176522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Primary Module Function</a:t>
              </a:r>
            </a:p>
          </p:txBody>
        </p:sp>
        <p:sp>
          <p:nvSpPr>
            <p:cNvPr id="53" name="TextBox 52"/>
            <p:cNvSpPr txBox="1"/>
            <p:nvPr/>
          </p:nvSpPr>
          <p:spPr>
            <a:xfrm>
              <a:off x="1157600" y="4076875"/>
              <a:ext cx="189186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Secondary Module Function</a:t>
              </a:r>
            </a:p>
          </p:txBody>
        </p:sp>
        <p:sp>
          <p:nvSpPr>
            <p:cNvPr id="54" name="TextBox 53"/>
            <p:cNvSpPr txBox="1"/>
            <p:nvPr/>
          </p:nvSpPr>
          <p:spPr>
            <a:xfrm>
              <a:off x="1298989" y="4331008"/>
              <a:ext cx="176522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Tertiary Module Function</a:t>
              </a:r>
            </a:p>
          </p:txBody>
        </p:sp>
        <p:sp>
          <p:nvSpPr>
            <p:cNvPr id="55" name="TextBox 54"/>
            <p:cNvSpPr txBox="1"/>
            <p:nvPr/>
          </p:nvSpPr>
          <p:spPr>
            <a:xfrm>
              <a:off x="3232862" y="3556000"/>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0</a:t>
              </a:r>
            </a:p>
          </p:txBody>
        </p:sp>
        <p:sp>
          <p:nvSpPr>
            <p:cNvPr id="56" name="TextBox 55"/>
            <p:cNvSpPr txBox="1"/>
            <p:nvPr/>
          </p:nvSpPr>
          <p:spPr>
            <a:xfrm>
              <a:off x="3223065" y="3788555"/>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a:t>
              </a:r>
            </a:p>
          </p:txBody>
        </p:sp>
        <p:sp>
          <p:nvSpPr>
            <p:cNvPr id="57" name="TextBox 56"/>
            <p:cNvSpPr txBox="1"/>
            <p:nvPr/>
          </p:nvSpPr>
          <p:spPr>
            <a:xfrm>
              <a:off x="3215109" y="4012956"/>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2</a:t>
              </a:r>
            </a:p>
          </p:txBody>
        </p:sp>
        <p:sp>
          <p:nvSpPr>
            <p:cNvPr id="58" name="TextBox 57"/>
            <p:cNvSpPr txBox="1"/>
            <p:nvPr/>
          </p:nvSpPr>
          <p:spPr>
            <a:xfrm>
              <a:off x="3205927" y="4253883"/>
              <a:ext cx="2551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a:t>
              </a:r>
            </a:p>
          </p:txBody>
        </p:sp>
        <p:sp>
          <p:nvSpPr>
            <p:cNvPr id="59" name="TextBox 58"/>
            <p:cNvSpPr txBox="1"/>
            <p:nvPr/>
          </p:nvSpPr>
          <p:spPr>
            <a:xfrm>
              <a:off x="2877816" y="2964863"/>
              <a:ext cx="136287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MUX bits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PxSEL0 &amp; PxSEL1</a:t>
              </a:r>
            </a:p>
          </p:txBody>
        </p:sp>
        <p:sp>
          <p:nvSpPr>
            <p:cNvPr id="60" name="Rectangle 59"/>
            <p:cNvSpPr/>
            <p:nvPr/>
          </p:nvSpPr>
          <p:spPr>
            <a:xfrm>
              <a:off x="4279892" y="4122794"/>
              <a:ext cx="107740" cy="254134"/>
            </a:xfrm>
            <a:prstGeom prst="rect">
              <a:avLst/>
            </a:prstGeom>
            <a:solidFill>
              <a:srgbClr val="FF00FF"/>
            </a:solidFill>
            <a:ln w="28575">
              <a:solidFill>
                <a:srgbClr val="FF00FF"/>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61" name="TextBox 60"/>
            <p:cNvSpPr txBox="1"/>
            <p:nvPr/>
          </p:nvSpPr>
          <p:spPr>
            <a:xfrm>
              <a:off x="4209887" y="4396437"/>
              <a:ext cx="87395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Pin of Chip</a:t>
              </a:r>
            </a:p>
          </p:txBody>
        </p:sp>
        <p:cxnSp>
          <p:nvCxnSpPr>
            <p:cNvPr id="62" name="Straight Connector 61"/>
            <p:cNvCxnSpPr/>
            <p:nvPr/>
          </p:nvCxnSpPr>
          <p:spPr>
            <a:xfrm flipH="1">
              <a:off x="1238411" y="2857126"/>
              <a:ext cx="303827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1206937" y="2834640"/>
              <a:ext cx="31474" cy="196596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4260291" y="2834640"/>
              <a:ext cx="0" cy="196596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222019" y="4800600"/>
              <a:ext cx="3038273"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075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4" name="Title 1">
            <a:extLst>
              <a:ext uri="{FF2B5EF4-FFF2-40B4-BE49-F238E27FC236}">
                <a16:creationId xmlns:a16="http://schemas.microsoft.com/office/drawing/2014/main" id="{3DAA872C-2090-4585-80F0-35613C0A6D89}"/>
              </a:ext>
            </a:extLst>
          </p:cNvPr>
          <p:cNvSpPr>
            <a:spLocks noGrp="1"/>
          </p:cNvSpPr>
          <p:nvPr>
            <p:ph type="title"/>
          </p:nvPr>
        </p:nvSpPr>
        <p:spPr>
          <a:xfrm>
            <a:off x="5199993" y="76200"/>
            <a:ext cx="3962400" cy="64633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sz="36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Sample I/O code</a:t>
            </a:r>
          </a:p>
        </p:txBody>
      </p:sp>
      <p:sp>
        <p:nvSpPr>
          <p:cNvPr id="75" name="Content Placeholder 2">
            <a:extLst>
              <a:ext uri="{FF2B5EF4-FFF2-40B4-BE49-F238E27FC236}">
                <a16:creationId xmlns:a16="http://schemas.microsoft.com/office/drawing/2014/main" id="{0D57E2B0-45D0-4AA8-B948-5D2E67FF5648}"/>
              </a:ext>
            </a:extLst>
          </p:cNvPr>
          <p:cNvSpPr>
            <a:spLocks noGrp="1"/>
          </p:cNvSpPr>
          <p:nvPr>
            <p:ph idx="1"/>
          </p:nvPr>
        </p:nvSpPr>
        <p:spPr>
          <a:xfrm>
            <a:off x="152400" y="94593"/>
            <a:ext cx="8229600" cy="4525963"/>
          </a:xfrm>
        </p:spPr>
        <p:txBody>
          <a:bodyPr>
            <a:noAutofit/>
          </a:bodyPr>
          <a:lstStyle/>
          <a:p>
            <a:pPr marL="0" indent="0">
              <a:buNone/>
            </a:pPr>
            <a:r>
              <a:rPr lang="en-US" sz="1600" b="1" dirty="0">
                <a:solidFill>
                  <a:srgbClr val="00FFFF"/>
                </a:solidFill>
                <a:latin typeface="Times New Roman" panose="02020603050405020304" pitchFamily="18" charset="0"/>
                <a:cs typeface="Times New Roman" panose="02020603050405020304" pitchFamily="18" charset="0"/>
              </a:rPr>
              <a:t>Look ma- no headers!</a:t>
            </a:r>
          </a:p>
          <a:p>
            <a:pPr marL="0" indent="0">
              <a:buNone/>
            </a:pPr>
            <a:endParaRPr lang="en-US" sz="16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void delay(void);</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void main(void)</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*((unsigned short*) 0x40004C0A)          = 0x5A80;</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*((unsigned short*) 0x40004C0C)          = 0x5A80;</a:t>
            </a:r>
          </a:p>
          <a:p>
            <a:pPr marL="0" indent="0">
              <a:buNone/>
            </a:pPr>
            <a:endParaRPr lang="en-US" sz="16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*((unsigned short*) 0x40004C04)         |= 0x0001;</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while(1)</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*((unsigned short*) 0x40004C02)  &amp;= ~0x0001;</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delay();</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*((unsigned short*) 0x40004C02) |= 0x0001;</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delay();</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void delay(void)</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volatile unsigned </a:t>
            </a:r>
            <a:r>
              <a:rPr lang="en-US" sz="1600" b="1" dirty="0" err="1">
                <a:solidFill>
                  <a:srgbClr val="00FF00"/>
                </a:solidFill>
                <a:latin typeface="Times New Roman" panose="02020603050405020304" pitchFamily="18" charset="0"/>
                <a:cs typeface="Times New Roman" panose="02020603050405020304" pitchFamily="18" charset="0"/>
              </a:rPr>
              <a:t>int</a:t>
            </a:r>
            <a:r>
              <a:rPr lang="en-US" sz="1600" b="1" dirty="0">
                <a:solidFill>
                  <a:srgbClr val="00FF00"/>
                </a:solidFill>
                <a:latin typeface="Times New Roman" panose="02020603050405020304" pitchFamily="18" charset="0"/>
                <a:cs typeface="Times New Roman" panose="02020603050405020304" pitchFamily="18" charset="0"/>
              </a:rPr>
              <a:t> x;</a:t>
            </a: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       </a:t>
            </a:r>
            <a:r>
              <a:rPr lang="en-US" sz="1600" b="1" u="sng" dirty="0">
                <a:solidFill>
                  <a:srgbClr val="00FF00"/>
                </a:solidFill>
                <a:latin typeface="Times New Roman" panose="02020603050405020304" pitchFamily="18" charset="0"/>
                <a:cs typeface="Times New Roman" panose="02020603050405020304" pitchFamily="18" charset="0"/>
              </a:rPr>
              <a:t>for(x = 0; x&lt;10000; x++);</a:t>
            </a:r>
            <a:endParaRPr lang="en-US" sz="1600" b="1" dirty="0">
              <a:solidFill>
                <a:srgbClr val="00FF00"/>
              </a:solidFill>
              <a:latin typeface="Times New Roman" panose="02020603050405020304" pitchFamily="18" charset="0"/>
              <a:cs typeface="Times New Roman" panose="02020603050405020304" pitchFamily="18" charset="0"/>
            </a:endParaRPr>
          </a:p>
          <a:p>
            <a:pPr marL="0" indent="0">
              <a:buNone/>
            </a:pPr>
            <a:r>
              <a:rPr lang="en-US" sz="1600" b="1" dirty="0">
                <a:solidFill>
                  <a:srgbClr val="00FF00"/>
                </a:solidFill>
                <a:latin typeface="Times New Roman" panose="02020603050405020304" pitchFamily="18" charset="0"/>
                <a:cs typeface="Times New Roman" panose="02020603050405020304" pitchFamily="18" charset="0"/>
              </a:rPr>
              <a:t>}</a:t>
            </a:r>
          </a:p>
          <a:p>
            <a:endParaRPr lang="en-US" sz="1600" b="1" dirty="0">
              <a:solidFill>
                <a:srgbClr val="00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2208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or Output?</a:t>
            </a:r>
          </a:p>
        </p:txBody>
      </p:sp>
      <p:sp>
        <p:nvSpPr>
          <p:cNvPr id="5" name="TextBox 4"/>
          <p:cNvSpPr txBox="1"/>
          <p:nvPr/>
        </p:nvSpPr>
        <p:spPr>
          <a:xfrm>
            <a:off x="716857" y="5867400"/>
            <a:ext cx="1159292" cy="261610"/>
          </a:xfrm>
          <a:prstGeom prst="rect">
            <a:avLst/>
          </a:prstGeom>
          <a:noFill/>
        </p:spPr>
        <p:txBody>
          <a:bodyPr wrap="none" rtlCol="0">
            <a:spAutoFit/>
          </a:bodyPr>
          <a:lstStyle/>
          <a:p>
            <a:r>
              <a:rPr lang="en-US" sz="1050" dirty="0"/>
              <a:t>* TI training slide</a:t>
            </a:r>
          </a:p>
        </p:txBody>
      </p:sp>
      <p:pic>
        <p:nvPicPr>
          <p:cNvPr id="3" name="Picture 2"/>
          <p:cNvPicPr>
            <a:picLocks noChangeAspect="1"/>
          </p:cNvPicPr>
          <p:nvPr/>
        </p:nvPicPr>
        <p:blipFill>
          <a:blip r:embed="rId2"/>
          <a:stretch>
            <a:fillRect/>
          </a:stretch>
        </p:blipFill>
        <p:spPr>
          <a:xfrm>
            <a:off x="714375" y="1238250"/>
            <a:ext cx="7715250" cy="4381500"/>
          </a:xfrm>
          <a:prstGeom prst="rect">
            <a:avLst/>
          </a:prstGeom>
        </p:spPr>
      </p:pic>
    </p:spTree>
    <p:extLst>
      <p:ext uri="{BB962C8B-B14F-4D97-AF65-F5344CB8AC3E}">
        <p14:creationId xmlns:p14="http://schemas.microsoft.com/office/powerpoint/2010/main" val="2058946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an Output</a:t>
            </a:r>
          </a:p>
        </p:txBody>
      </p:sp>
      <p:sp>
        <p:nvSpPr>
          <p:cNvPr id="7" name="TextBox 6"/>
          <p:cNvSpPr txBox="1"/>
          <p:nvPr/>
        </p:nvSpPr>
        <p:spPr>
          <a:xfrm>
            <a:off x="716857" y="5867400"/>
            <a:ext cx="1159292" cy="261610"/>
          </a:xfrm>
          <a:prstGeom prst="rect">
            <a:avLst/>
          </a:prstGeom>
          <a:noFill/>
        </p:spPr>
        <p:txBody>
          <a:bodyPr wrap="none" rtlCol="0">
            <a:spAutoFit/>
          </a:bodyPr>
          <a:lstStyle/>
          <a:p>
            <a:r>
              <a:rPr lang="en-US" sz="1050" dirty="0"/>
              <a:t>* TI training slide</a:t>
            </a:r>
          </a:p>
        </p:txBody>
      </p:sp>
      <p:pic>
        <p:nvPicPr>
          <p:cNvPr id="3" name="Picture 2"/>
          <p:cNvPicPr>
            <a:picLocks noChangeAspect="1"/>
          </p:cNvPicPr>
          <p:nvPr/>
        </p:nvPicPr>
        <p:blipFill>
          <a:blip r:embed="rId2"/>
          <a:stretch>
            <a:fillRect/>
          </a:stretch>
        </p:blipFill>
        <p:spPr>
          <a:xfrm>
            <a:off x="709612" y="1209675"/>
            <a:ext cx="7724775" cy="4438650"/>
          </a:xfrm>
          <a:prstGeom prst="rect">
            <a:avLst/>
          </a:prstGeom>
        </p:spPr>
      </p:pic>
    </p:spTree>
    <p:extLst>
      <p:ext uri="{BB962C8B-B14F-4D97-AF65-F5344CB8AC3E}">
        <p14:creationId xmlns:p14="http://schemas.microsoft.com/office/powerpoint/2010/main" val="4061678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 Input</a:t>
            </a:r>
          </a:p>
        </p:txBody>
      </p:sp>
      <p:sp>
        <p:nvSpPr>
          <p:cNvPr id="8" name="TextBox 7"/>
          <p:cNvSpPr txBox="1"/>
          <p:nvPr/>
        </p:nvSpPr>
        <p:spPr>
          <a:xfrm>
            <a:off x="716857" y="5867400"/>
            <a:ext cx="1159292" cy="261610"/>
          </a:xfrm>
          <a:prstGeom prst="rect">
            <a:avLst/>
          </a:prstGeom>
          <a:noFill/>
        </p:spPr>
        <p:txBody>
          <a:bodyPr wrap="none" rtlCol="0">
            <a:spAutoFit/>
          </a:bodyPr>
          <a:lstStyle/>
          <a:p>
            <a:r>
              <a:rPr lang="en-US" sz="1050" dirty="0"/>
              <a:t>* TI training slide</a:t>
            </a:r>
          </a:p>
        </p:txBody>
      </p:sp>
      <p:pic>
        <p:nvPicPr>
          <p:cNvPr id="3" name="Picture 2"/>
          <p:cNvPicPr>
            <a:picLocks noChangeAspect="1"/>
          </p:cNvPicPr>
          <p:nvPr/>
        </p:nvPicPr>
        <p:blipFill>
          <a:blip r:embed="rId2"/>
          <a:stretch>
            <a:fillRect/>
          </a:stretch>
        </p:blipFill>
        <p:spPr>
          <a:xfrm>
            <a:off x="466725" y="1090612"/>
            <a:ext cx="8210550" cy="4676775"/>
          </a:xfrm>
          <a:prstGeom prst="rect">
            <a:avLst/>
          </a:prstGeom>
        </p:spPr>
      </p:pic>
    </p:spTree>
    <p:extLst>
      <p:ext uri="{BB962C8B-B14F-4D97-AF65-F5344CB8AC3E}">
        <p14:creationId xmlns:p14="http://schemas.microsoft.com/office/powerpoint/2010/main" val="61300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068" y="86627"/>
            <a:ext cx="8229600" cy="36661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FF00FF"/>
                </a:solidFill>
                <a:latin typeface="Times New Roman" panose="02020603050405020304" pitchFamily="18" charset="0"/>
                <a:ea typeface="+mn-ea"/>
                <a:cs typeface="Times New Roman" panose="02020603050405020304" pitchFamily="18" charset="0"/>
              </a:rPr>
              <a:t>Procedure for Using Standard I/O</a:t>
            </a:r>
          </a:p>
        </p:txBody>
      </p:sp>
      <p:sp>
        <p:nvSpPr>
          <p:cNvPr id="3" name="Text Box 813"/>
          <p:cNvSpPr txBox="1">
            <a:spLocks noChangeArrowheads="1"/>
          </p:cNvSpPr>
          <p:nvPr/>
        </p:nvSpPr>
        <p:spPr bwMode="auto">
          <a:xfrm>
            <a:off x="54026" y="822125"/>
            <a:ext cx="4872896"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Wingdings" pitchFamily="2" charset="2"/>
              <a:buChar char="q"/>
              <a:defRPr sz="2800">
                <a:solidFill>
                  <a:schemeClr val="tx1"/>
                </a:solidFill>
                <a:latin typeface="Verdana" pitchFamily="34" charset="0"/>
                <a:ea typeface="MS PGothic" pitchFamily="34" charset="-128"/>
              </a:defRPr>
            </a:lvl1pPr>
            <a:lvl2pPr marL="914400" indent="-457200">
              <a:spcBef>
                <a:spcPct val="20000"/>
              </a:spcBef>
              <a:buFont typeface="Wingdings" pitchFamily="2" charset="2"/>
              <a:buChar char="v"/>
              <a:defRPr sz="2400">
                <a:solidFill>
                  <a:schemeClr val="tx1"/>
                </a:solidFill>
                <a:latin typeface="Verdana" pitchFamily="34" charset="0"/>
                <a:ea typeface="MS PGothic" pitchFamily="34" charset="-128"/>
              </a:defRPr>
            </a:lvl2pPr>
            <a:lvl3pPr marL="1143000" indent="-228600">
              <a:spcBef>
                <a:spcPct val="20000"/>
              </a:spcBef>
              <a:buChar char="o"/>
              <a:defRPr sz="2000">
                <a:solidFill>
                  <a:schemeClr val="tx1"/>
                </a:solidFill>
                <a:latin typeface="Verdana" pitchFamily="34" charset="0"/>
                <a:ea typeface="MS PGothic" pitchFamily="34" charset="-128"/>
              </a:defRPr>
            </a:lvl3pPr>
            <a:lvl4pPr marL="1600200" indent="-228600">
              <a:spcBef>
                <a:spcPct val="20000"/>
              </a:spcBef>
              <a:buFont typeface="Wingdings" pitchFamily="2" charset="2"/>
              <a:buChar char="Ø"/>
              <a:defRPr>
                <a:solidFill>
                  <a:schemeClr val="tx1"/>
                </a:solidFill>
                <a:latin typeface="Verdana" pitchFamily="34" charset="0"/>
                <a:ea typeface="MS PGothic" pitchFamily="34" charset="-128"/>
              </a:defRPr>
            </a:lvl4pPr>
            <a:lvl5pPr marL="2057400" indent="-228600">
              <a:spcBef>
                <a:spcPct val="20000"/>
              </a:spcBef>
              <a:buFont typeface="Wingdings" pitchFamily="2" charset="2"/>
              <a:buChar char="ü"/>
              <a:defRPr>
                <a:solidFill>
                  <a:schemeClr val="tx1"/>
                </a:solidFill>
                <a:latin typeface="Verdana" pitchFamily="34" charset="0"/>
                <a:ea typeface="MS PGothic" pitchFamily="34" charset="-128"/>
              </a:defRPr>
            </a:lvl5pPr>
            <a:lvl6pPr marL="25146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6pPr>
            <a:lvl7pPr marL="29718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7pPr>
            <a:lvl8pPr marL="34290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8pPr>
            <a:lvl9pPr marL="3886200" indent="-228600" eaLnBrk="0" fontAlgn="base" hangingPunct="0">
              <a:spcBef>
                <a:spcPct val="20000"/>
              </a:spcBef>
              <a:spcAft>
                <a:spcPct val="0"/>
              </a:spcAft>
              <a:buFont typeface="Wingdings" pitchFamily="2" charset="2"/>
              <a:buChar char="ü"/>
              <a:defRPr>
                <a:solidFill>
                  <a:schemeClr val="tx1"/>
                </a:solidFill>
                <a:latin typeface="Verdana" pitchFamily="34" charset="0"/>
                <a:ea typeface="MS PGothic" pitchFamily="34" charset="-128"/>
              </a:defRPr>
            </a:lvl9pPr>
          </a:lstStyle>
          <a:p>
            <a:pPr marL="0" marR="0" lvl="0" indent="0" algn="l" defTabSz="914400" rtl="0" eaLnBrk="1" fontAlgn="auto" latinLnBrk="0" hangingPunct="1">
              <a:lnSpc>
                <a:spcPct val="100000"/>
              </a:lnSpc>
              <a:spcBef>
                <a:spcPct val="0"/>
              </a:spcBef>
              <a:spcAft>
                <a:spcPts val="0"/>
              </a:spcAft>
              <a:buClrTx/>
              <a:buSzTx/>
              <a:buFont typeface="Wingdings" pitchFamily="2" charset="2"/>
              <a:buNone/>
              <a:tabLst/>
              <a:defRPr/>
            </a:pPr>
            <a:r>
              <a:rPr kumimoji="0" lang="en-US" altLang="en-US" sz="1800" b="1" i="0" u="none" strike="noStrike" kern="1200" cap="none" spc="0" normalizeH="0" baseline="0" noProof="0" dirty="0">
                <a:ln>
                  <a:noFill/>
                </a:ln>
                <a:solidFill>
                  <a:srgbClr val="FF00FF"/>
                </a:solidFill>
                <a:effectLst/>
                <a:uLnTx/>
                <a:uFillTx/>
                <a:latin typeface="Times New Roman" panose="02020603050405020304" pitchFamily="18" charset="0"/>
                <a:ea typeface="MS PGothic" pitchFamily="34" charset="-128"/>
                <a:cs typeface="Times New Roman" panose="02020603050405020304" pitchFamily="18" charset="0"/>
              </a:rPr>
              <a:t>Initialization (executed once at beginning)</a:t>
            </a: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 </a:t>
            </a:r>
          </a:p>
          <a:p>
            <a:pPr marL="461963" marR="0" lvl="1" indent="-231775" algn="l" defTabSz="914400" rtl="0" eaLnBrk="1" fontAlgn="auto" latinLnBrk="0" hangingPunct="1">
              <a:lnSpc>
                <a:spcPct val="100000"/>
              </a:lnSpc>
              <a:spcBef>
                <a:spcPct val="0"/>
              </a:spcBef>
              <a:spcAft>
                <a:spcPts val="0"/>
              </a:spcAft>
              <a:buClrTx/>
              <a:buSzTx/>
              <a:buFontTx/>
              <a:buAutoNum type="arabicPeriod"/>
              <a:tabLst/>
              <a:defRPr/>
            </a:pP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Clear </a:t>
            </a:r>
            <a:r>
              <a:rPr kumimoji="0" lang="en-US" altLang="en-US" sz="17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PxSEL0 and PxSEL1 </a:t>
            </a: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to select GPIO</a:t>
            </a:r>
          </a:p>
          <a:p>
            <a:pPr marL="461963" marR="0" lvl="1" indent="-231775" algn="l" defTabSz="914400" rtl="0" eaLnBrk="1" fontAlgn="auto" latinLnBrk="0" hangingPunct="1">
              <a:lnSpc>
                <a:spcPct val="100000"/>
              </a:lnSpc>
              <a:spcBef>
                <a:spcPct val="0"/>
              </a:spcBef>
              <a:spcAft>
                <a:spcPts val="0"/>
              </a:spcAft>
              <a:buClrTx/>
              <a:buSzTx/>
              <a:buFontTx/>
              <a:buAutoNum type="arabicPeriod"/>
              <a:tabLst/>
              <a:defRPr/>
            </a:pP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Set </a:t>
            </a:r>
            <a:r>
              <a:rPr kumimoji="0" lang="en-US" altLang="en-US" sz="1700" b="1" i="1" u="none" strike="noStrike" kern="1200" cap="none" spc="0" normalizeH="0" baseline="0" noProof="0" dirty="0" err="1">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PxDIR</a:t>
            </a: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to 0 for input, 1 for output</a:t>
            </a:r>
          </a:p>
          <a:p>
            <a:pPr marL="461963" marR="0" lvl="1" indent="-231775" algn="l" defTabSz="914400" rtl="0" eaLnBrk="1" fontAlgn="auto" latinLnBrk="0" hangingPunct="1">
              <a:lnSpc>
                <a:spcPct val="100000"/>
              </a:lnSpc>
              <a:spcBef>
                <a:spcPct val="0"/>
              </a:spcBef>
              <a:spcAft>
                <a:spcPts val="0"/>
              </a:spcAft>
              <a:buClrTx/>
              <a:buSzTx/>
              <a:buFontTx/>
              <a:buAutoNum type="arabicPeriod"/>
              <a:tabLst/>
              <a:defRPr/>
            </a:pP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Set </a:t>
            </a:r>
            <a:r>
              <a:rPr kumimoji="0" lang="en-US" altLang="en-US" sz="1700" b="1" i="1" u="none" strike="noStrike" kern="1200" cap="none" spc="0" normalizeH="0" baseline="0" noProof="0" dirty="0" err="1">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PxREN</a:t>
            </a:r>
            <a:r>
              <a:rPr kumimoji="0" lang="en-US" altLang="en-US" sz="17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a:t>
            </a: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to 1 to enable internal resistor</a:t>
            </a:r>
          </a:p>
          <a:p>
            <a:pPr marL="461963" marR="0" lvl="2" indent="-231775" algn="l" defTabSz="914400" rtl="0" eaLnBrk="1" fontAlgn="auto" latinLnBrk="0" hangingPunct="1">
              <a:lnSpc>
                <a:spcPct val="100000"/>
              </a:lnSpc>
              <a:spcBef>
                <a:spcPct val="0"/>
              </a:spcBef>
              <a:spcAft>
                <a:spcPts val="0"/>
              </a:spcAft>
              <a:buClrTx/>
              <a:buSzTx/>
              <a:buFontTx/>
              <a:buNone/>
              <a:tabLst/>
              <a:defRPr/>
            </a:pP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Set </a:t>
            </a:r>
            <a:r>
              <a:rPr kumimoji="0" lang="en-US" altLang="en-US" sz="17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PxOUT</a:t>
            </a: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to 1 for pull-up</a:t>
            </a:r>
          </a:p>
          <a:p>
            <a:pPr marL="461963" marR="0" lvl="2" indent="-231775" algn="l" defTabSz="914400" rtl="0" eaLnBrk="1" fontAlgn="auto" latinLnBrk="0" hangingPunct="1">
              <a:lnSpc>
                <a:spcPct val="100000"/>
              </a:lnSpc>
              <a:spcBef>
                <a:spcPct val="0"/>
              </a:spcBef>
              <a:spcAft>
                <a:spcPts val="0"/>
              </a:spcAft>
              <a:buClrTx/>
              <a:buSzTx/>
              <a:buFontTx/>
              <a:buNone/>
              <a:tabLst/>
              <a:defRPr/>
            </a:pP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Set </a:t>
            </a:r>
            <a:r>
              <a:rPr kumimoji="0" lang="en-US" altLang="en-US" sz="1700" b="1" i="1"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PxOUT</a:t>
            </a: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 to 0 for pull-down</a:t>
            </a:r>
          </a:p>
          <a:p>
            <a:pPr marL="461963" marR="0" lvl="3" indent="-231775" algn="l" defTabSz="914400" rtl="0" eaLnBrk="1" fontAlgn="auto" latinLnBrk="0" hangingPunct="1">
              <a:lnSpc>
                <a:spcPct val="100000"/>
              </a:lnSpc>
              <a:spcBef>
                <a:spcPct val="0"/>
              </a:spcBef>
              <a:spcAft>
                <a:spcPts val="0"/>
              </a:spcAft>
              <a:buClrTx/>
              <a:buSzTx/>
              <a:buFontTx/>
              <a:buNone/>
              <a:tabLst/>
              <a:defRPr/>
            </a:pPr>
            <a:r>
              <a:rPr kumimoji="0" lang="en-US" alt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S PGothic" pitchFamily="34" charset="-128"/>
                <a:cs typeface="Times New Roman" panose="02020603050405020304" pitchFamily="18" charset="0"/>
              </a:rPr>
              <a:t>(internal R is approx. 35K)</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S PGothic" pitchFamily="34" charset="-128"/>
                <a:cs typeface="Times New Roman" panose="02020603050405020304" pitchFamily="18" charset="0"/>
              </a:rPr>
              <a:t>Example:</a:t>
            </a:r>
          </a:p>
        </p:txBody>
      </p:sp>
      <p:sp>
        <p:nvSpPr>
          <p:cNvPr id="4" name="Rectangle 3"/>
          <p:cNvSpPr/>
          <p:nvPr/>
        </p:nvSpPr>
        <p:spPr>
          <a:xfrm>
            <a:off x="33185" y="3641541"/>
            <a:ext cx="9097367" cy="29700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void Port1_Initb(void)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p>
          <a:p>
            <a:pPr marL="174625"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P1SEL0 &amp;= ~0x12;</a:t>
            </a:r>
          </a:p>
          <a:p>
            <a:pPr marL="174625"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P1SEL1 &amp;= ~0x12;    	</a:t>
            </a:r>
            <a:r>
              <a:rPr kumimoji="0" 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1) configure P1.4 and P1.1 as GPIO</a:t>
            </a:r>
          </a:p>
          <a:p>
            <a:pPr marL="174625"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P1DIR   &amp;= ~0x12;     	</a:t>
            </a:r>
            <a:r>
              <a:rPr kumimoji="0" 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2) make P1.4 and P1.1 inputs</a:t>
            </a:r>
          </a:p>
          <a:p>
            <a:pPr marL="174625"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P1REN    |= 0x12;      	</a:t>
            </a:r>
            <a:r>
              <a:rPr kumimoji="0" 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3) enable pull resistors on P1.4 and P1.1</a:t>
            </a:r>
          </a:p>
          <a:p>
            <a:pPr marL="174625"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P1OUT    |= 0x12;     	</a:t>
            </a:r>
            <a:r>
              <a:rPr kumimoji="0" 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P1.4 and P1.1 are pull-up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uint8_t Port1_Input(void){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return (P1IN&amp;0x12);             </a:t>
            </a:r>
            <a:r>
              <a:rPr kumimoji="0" lang="en-US" sz="17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read P1.4,P1.1 inputs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5" name="TextBox 4"/>
          <p:cNvSpPr txBox="1"/>
          <p:nvPr/>
        </p:nvSpPr>
        <p:spPr>
          <a:xfrm>
            <a:off x="7384303" y="5711458"/>
            <a:ext cx="15119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rPr>
              <a:t>0 0 0 1 0 0 1 0</a:t>
            </a:r>
          </a:p>
        </p:txBody>
      </p:sp>
      <p:sp>
        <p:nvSpPr>
          <p:cNvPr id="7" name="Rectangle 6"/>
          <p:cNvSpPr/>
          <p:nvPr/>
        </p:nvSpPr>
        <p:spPr>
          <a:xfrm>
            <a:off x="7767497" y="5257290"/>
            <a:ext cx="13901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rPr>
              <a:t>P1.4     P1.1 </a:t>
            </a:r>
            <a:endParaRPr kumimoji="0" lang="en-US" sz="1800" b="0" i="0" u="none" strike="noStrike" kern="1200" cap="none" spc="0" normalizeH="0" baseline="0" noProof="0" dirty="0">
              <a:ln>
                <a:noFill/>
              </a:ln>
              <a:solidFill>
                <a:srgbClr val="FF6600"/>
              </a:solidFill>
              <a:effectLst/>
              <a:uLnTx/>
              <a:uFillTx/>
              <a:latin typeface="Arial"/>
              <a:ea typeface="+mn-ea"/>
              <a:cs typeface="Arial"/>
            </a:endParaRPr>
          </a:p>
        </p:txBody>
      </p:sp>
      <p:cxnSp>
        <p:nvCxnSpPr>
          <p:cNvPr id="9" name="Straight Arrow Connector 8"/>
          <p:cNvCxnSpPr/>
          <p:nvPr/>
        </p:nvCxnSpPr>
        <p:spPr>
          <a:xfrm flipH="1">
            <a:off x="8070103" y="5588839"/>
            <a:ext cx="76200" cy="18466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583271" y="5597954"/>
            <a:ext cx="76200" cy="184666"/>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903939" y="6080007"/>
            <a:ext cx="6463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00"/>
                </a:solidFill>
                <a:effectLst/>
                <a:uLnTx/>
                <a:uFillTx/>
                <a:latin typeface="Times New Roman" panose="02020603050405020304" pitchFamily="18" charset="0"/>
                <a:ea typeface="+mn-ea"/>
                <a:cs typeface="Times New Roman" panose="02020603050405020304" pitchFamily="18" charset="0"/>
              </a:rPr>
              <a:t>0x12</a:t>
            </a:r>
            <a:endParaRPr kumimoji="0" lang="en-US" sz="1800" b="0" i="0" u="none" strike="noStrike" kern="1200" cap="none" spc="0" normalizeH="0" baseline="0" noProof="0" dirty="0">
              <a:ln>
                <a:noFill/>
              </a:ln>
              <a:solidFill>
                <a:srgbClr val="FF6600"/>
              </a:solidFill>
              <a:effectLst/>
              <a:uLnTx/>
              <a:uFillTx/>
              <a:latin typeface="Arial"/>
              <a:ea typeface="+mn-ea"/>
              <a:cs typeface="Arial"/>
            </a:endParaRPr>
          </a:p>
        </p:txBody>
      </p:sp>
      <p:grpSp>
        <p:nvGrpSpPr>
          <p:cNvPr id="8" name="Group 7"/>
          <p:cNvGrpSpPr/>
          <p:nvPr/>
        </p:nvGrpSpPr>
        <p:grpSpPr>
          <a:xfrm>
            <a:off x="5638800" y="837900"/>
            <a:ext cx="1867426" cy="2600326"/>
            <a:chOff x="6917749" y="1374606"/>
            <a:chExt cx="1867426" cy="2600326"/>
          </a:xfrm>
        </p:grpSpPr>
        <p:sp>
          <p:nvSpPr>
            <p:cNvPr id="39" name="Rectangle 40"/>
            <p:cNvSpPr>
              <a:spLocks noChangeArrowheads="1"/>
            </p:cNvSpPr>
            <p:nvPr/>
          </p:nvSpPr>
          <p:spPr bwMode="auto">
            <a:xfrm>
              <a:off x="7753300" y="1739731"/>
              <a:ext cx="622300" cy="800100"/>
            </a:xfrm>
            <a:prstGeom prst="rect">
              <a:avLst/>
            </a:prstGeom>
            <a:solidFill>
              <a:srgbClr val="00FF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40" name="Rectangle 41"/>
            <p:cNvSpPr>
              <a:spLocks noChangeArrowheads="1"/>
            </p:cNvSpPr>
            <p:nvPr/>
          </p:nvSpPr>
          <p:spPr bwMode="auto">
            <a:xfrm>
              <a:off x="7753300" y="1739731"/>
              <a:ext cx="622300" cy="800100"/>
            </a:xfrm>
            <a:prstGeom prst="rect">
              <a:avLst/>
            </a:prstGeom>
            <a:noFill/>
            <a:ln w="11113">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41" name="Freeform 42"/>
            <p:cNvSpPr>
              <a:spLocks/>
            </p:cNvSpPr>
            <p:nvPr/>
          </p:nvSpPr>
          <p:spPr bwMode="auto">
            <a:xfrm>
              <a:off x="7224663" y="1892131"/>
              <a:ext cx="528638" cy="271463"/>
            </a:xfrm>
            <a:custGeom>
              <a:avLst/>
              <a:gdLst>
                <a:gd name="T0" fmla="*/ 0 w 333"/>
                <a:gd name="T1" fmla="*/ 0 h 171"/>
                <a:gd name="T2" fmla="*/ 44 w 333"/>
                <a:gd name="T3" fmla="*/ 89 h 171"/>
                <a:gd name="T4" fmla="*/ 44 w 333"/>
                <a:gd name="T5" fmla="*/ 171 h 171"/>
                <a:gd name="T6" fmla="*/ 333 w 333"/>
                <a:gd name="T7" fmla="*/ 171 h 171"/>
              </a:gdLst>
              <a:ahLst/>
              <a:cxnLst>
                <a:cxn ang="0">
                  <a:pos x="T0" y="T1"/>
                </a:cxn>
                <a:cxn ang="0">
                  <a:pos x="T2" y="T3"/>
                </a:cxn>
                <a:cxn ang="0">
                  <a:pos x="T4" y="T5"/>
                </a:cxn>
                <a:cxn ang="0">
                  <a:pos x="T6" y="T7"/>
                </a:cxn>
              </a:cxnLst>
              <a:rect l="0" t="0" r="r" b="b"/>
              <a:pathLst>
                <a:path w="333" h="171">
                  <a:moveTo>
                    <a:pt x="0" y="0"/>
                  </a:moveTo>
                  <a:lnTo>
                    <a:pt x="44" y="89"/>
                  </a:lnTo>
                  <a:lnTo>
                    <a:pt x="44" y="171"/>
                  </a:lnTo>
                  <a:lnTo>
                    <a:pt x="333" y="171"/>
                  </a:lnTo>
                </a:path>
              </a:pathLst>
            </a:custGeom>
            <a:noFill/>
            <a:ln w="11113">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Arial"/>
                <a:ea typeface="+mn-ea"/>
                <a:cs typeface="Arial"/>
              </a:endParaRPr>
            </a:p>
          </p:txBody>
        </p:sp>
        <p:sp>
          <p:nvSpPr>
            <p:cNvPr id="42" name="Rectangle 43"/>
            <p:cNvSpPr>
              <a:spLocks noChangeArrowheads="1"/>
            </p:cNvSpPr>
            <p:nvPr/>
          </p:nvSpPr>
          <p:spPr bwMode="auto">
            <a:xfrm>
              <a:off x="7494538" y="1987381"/>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43" name="Rectangle 44"/>
            <p:cNvSpPr>
              <a:spLocks noChangeArrowheads="1"/>
            </p:cNvSpPr>
            <p:nvPr/>
          </p:nvSpPr>
          <p:spPr bwMode="auto">
            <a:xfrm>
              <a:off x="7529463" y="1987381"/>
              <a:ext cx="785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44" name="Rectangle 45"/>
            <p:cNvSpPr>
              <a:spLocks noChangeArrowheads="1"/>
            </p:cNvSpPr>
            <p:nvPr/>
          </p:nvSpPr>
          <p:spPr bwMode="auto">
            <a:xfrm>
              <a:off x="7869188" y="2057231"/>
              <a:ext cx="6251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5" name="Rectangle 46"/>
            <p:cNvSpPr>
              <a:spLocks noChangeArrowheads="1"/>
            </p:cNvSpPr>
            <p:nvPr/>
          </p:nvSpPr>
          <p:spPr bwMode="auto">
            <a:xfrm>
              <a:off x="7940625" y="2057231"/>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2</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6" name="Rectangle 47"/>
            <p:cNvSpPr>
              <a:spLocks noChangeArrowheads="1"/>
            </p:cNvSpPr>
            <p:nvPr/>
          </p:nvSpPr>
          <p:spPr bwMode="auto">
            <a:xfrm>
              <a:off x="8010475" y="2057231"/>
              <a:ext cx="256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7" name="Rectangle 48"/>
            <p:cNvSpPr>
              <a:spLocks noChangeArrowheads="1"/>
            </p:cNvSpPr>
            <p:nvPr/>
          </p:nvSpPr>
          <p:spPr bwMode="auto">
            <a:xfrm>
              <a:off x="8045400" y="2057231"/>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6</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48" name="Rectangle 55"/>
            <p:cNvSpPr>
              <a:spLocks noChangeArrowheads="1"/>
            </p:cNvSpPr>
            <p:nvPr/>
          </p:nvSpPr>
          <p:spPr bwMode="auto">
            <a:xfrm>
              <a:off x="7142113" y="1598444"/>
              <a:ext cx="801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49" name="Rectangle 56"/>
            <p:cNvSpPr>
              <a:spLocks noChangeArrowheads="1"/>
            </p:cNvSpPr>
            <p:nvPr/>
          </p:nvSpPr>
          <p:spPr bwMode="auto">
            <a:xfrm>
              <a:off x="7211963" y="1598444"/>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3</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50" name="Rectangle 57"/>
            <p:cNvSpPr>
              <a:spLocks noChangeArrowheads="1"/>
            </p:cNvSpPr>
            <p:nvPr/>
          </p:nvSpPr>
          <p:spPr bwMode="auto">
            <a:xfrm>
              <a:off x="7283400" y="1598444"/>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51" name="Rectangle 58"/>
            <p:cNvSpPr>
              <a:spLocks noChangeArrowheads="1"/>
            </p:cNvSpPr>
            <p:nvPr/>
          </p:nvSpPr>
          <p:spPr bwMode="auto">
            <a:xfrm>
              <a:off x="7318325" y="1598444"/>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3</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52" name="Rectangle 59"/>
            <p:cNvSpPr>
              <a:spLocks noChangeArrowheads="1"/>
            </p:cNvSpPr>
            <p:nvPr/>
          </p:nvSpPr>
          <p:spPr bwMode="auto">
            <a:xfrm>
              <a:off x="7388175" y="1598444"/>
              <a:ext cx="1025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V</a:t>
              </a:r>
              <a:endParaRPr kumimoji="0" lang="en-US" altLang="en-US" sz="1800" b="0"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53" name="Line 60"/>
            <p:cNvSpPr>
              <a:spLocks noChangeShapeType="1"/>
            </p:cNvSpPr>
            <p:nvPr/>
          </p:nvSpPr>
          <p:spPr bwMode="auto">
            <a:xfrm>
              <a:off x="7294513" y="1763544"/>
              <a:ext cx="0" cy="16510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Arial"/>
                <a:ea typeface="+mn-ea"/>
                <a:cs typeface="Arial"/>
              </a:endParaRPr>
            </a:p>
          </p:txBody>
        </p:sp>
        <p:sp>
          <p:nvSpPr>
            <p:cNvPr id="54" name="Line 61"/>
            <p:cNvSpPr>
              <a:spLocks noChangeShapeType="1"/>
            </p:cNvSpPr>
            <p:nvPr/>
          </p:nvSpPr>
          <p:spPr bwMode="auto">
            <a:xfrm>
              <a:off x="7775525" y="2422356"/>
              <a:ext cx="141288" cy="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55" name="Line 62"/>
            <p:cNvSpPr>
              <a:spLocks noChangeShapeType="1"/>
            </p:cNvSpPr>
            <p:nvPr/>
          </p:nvSpPr>
          <p:spPr bwMode="auto">
            <a:xfrm>
              <a:off x="7812038" y="2446169"/>
              <a:ext cx="69850" cy="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a:ea typeface="+mn-ea"/>
                <a:cs typeface="Arial"/>
              </a:endParaRPr>
            </a:p>
          </p:txBody>
        </p:sp>
        <p:sp>
          <p:nvSpPr>
            <p:cNvPr id="56" name="Line 63"/>
            <p:cNvSpPr>
              <a:spLocks noChangeShapeType="1"/>
            </p:cNvSpPr>
            <p:nvPr/>
          </p:nvSpPr>
          <p:spPr bwMode="auto">
            <a:xfrm>
              <a:off x="7834263" y="2468394"/>
              <a:ext cx="23813" cy="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a:ea typeface="+mn-ea"/>
                <a:cs typeface="Arial"/>
              </a:endParaRPr>
            </a:p>
          </p:txBody>
        </p:sp>
        <p:sp>
          <p:nvSpPr>
            <p:cNvPr id="57" name="Oval 64"/>
            <p:cNvSpPr>
              <a:spLocks noChangeArrowheads="1"/>
            </p:cNvSpPr>
            <p:nvPr/>
          </p:nvSpPr>
          <p:spPr bwMode="auto">
            <a:xfrm>
              <a:off x="7270700" y="1822281"/>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Arial"/>
                <a:ea typeface="+mn-ea"/>
                <a:cs typeface="Arial"/>
              </a:endParaRPr>
            </a:p>
          </p:txBody>
        </p:sp>
        <p:sp>
          <p:nvSpPr>
            <p:cNvPr id="58" name="Oval 65"/>
            <p:cNvSpPr>
              <a:spLocks noChangeArrowheads="1"/>
            </p:cNvSpPr>
            <p:nvPr/>
          </p:nvSpPr>
          <p:spPr bwMode="auto">
            <a:xfrm>
              <a:off x="7270699" y="1822280"/>
              <a:ext cx="36576" cy="36576"/>
            </a:xfrm>
            <a:prstGeom prst="ellipse">
              <a:avLst/>
            </a:prstGeom>
            <a:solidFill>
              <a:srgbClr val="FF6600"/>
            </a:solidFill>
            <a:ln w="11113">
              <a:solidFill>
                <a:srgbClr val="FF66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Arial"/>
                <a:ea typeface="+mn-ea"/>
                <a:cs typeface="Arial"/>
              </a:endParaRPr>
            </a:p>
          </p:txBody>
        </p:sp>
        <p:sp>
          <p:nvSpPr>
            <p:cNvPr id="59" name="Oval 66"/>
            <p:cNvSpPr>
              <a:spLocks noChangeArrowheads="1"/>
            </p:cNvSpPr>
            <p:nvPr/>
          </p:nvSpPr>
          <p:spPr bwMode="auto">
            <a:xfrm>
              <a:off x="7270700" y="2057231"/>
              <a:ext cx="34925" cy="349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Arial"/>
                <a:ea typeface="+mn-ea"/>
                <a:cs typeface="Arial"/>
              </a:endParaRPr>
            </a:p>
          </p:txBody>
        </p:sp>
        <p:sp>
          <p:nvSpPr>
            <p:cNvPr id="60" name="Oval 67"/>
            <p:cNvSpPr>
              <a:spLocks noChangeArrowheads="1"/>
            </p:cNvSpPr>
            <p:nvPr/>
          </p:nvSpPr>
          <p:spPr bwMode="auto">
            <a:xfrm>
              <a:off x="7270700" y="2057231"/>
              <a:ext cx="34925" cy="34925"/>
            </a:xfrm>
            <a:prstGeom prst="ellipse">
              <a:avLst/>
            </a:prstGeom>
            <a:solidFill>
              <a:srgbClr val="FF6600"/>
            </a:solidFill>
            <a:ln w="11113">
              <a:solidFill>
                <a:srgbClr val="FF66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Arial"/>
                <a:ea typeface="+mn-ea"/>
                <a:cs typeface="Arial"/>
              </a:endParaRPr>
            </a:p>
          </p:txBody>
        </p:sp>
        <p:sp>
          <p:nvSpPr>
            <p:cNvPr id="61" name="Freeform 68"/>
            <p:cNvSpPr>
              <a:spLocks/>
            </p:cNvSpPr>
            <p:nvPr/>
          </p:nvSpPr>
          <p:spPr bwMode="auto">
            <a:xfrm>
              <a:off x="7753300" y="2163594"/>
              <a:ext cx="139700" cy="269875"/>
            </a:xfrm>
            <a:custGeom>
              <a:avLst/>
              <a:gdLst>
                <a:gd name="T0" fmla="*/ 59 w 88"/>
                <a:gd name="T1" fmla="*/ 170 h 170"/>
                <a:gd name="T2" fmla="*/ 59 w 88"/>
                <a:gd name="T3" fmla="*/ 141 h 170"/>
                <a:gd name="T4" fmla="*/ 22 w 88"/>
                <a:gd name="T5" fmla="*/ 126 h 170"/>
                <a:gd name="T6" fmla="*/ 88 w 88"/>
                <a:gd name="T7" fmla="*/ 103 h 170"/>
                <a:gd name="T8" fmla="*/ 22 w 88"/>
                <a:gd name="T9" fmla="*/ 89 h 170"/>
                <a:gd name="T10" fmla="*/ 88 w 88"/>
                <a:gd name="T11" fmla="*/ 74 h 170"/>
                <a:gd name="T12" fmla="*/ 22 w 88"/>
                <a:gd name="T13" fmla="*/ 59 h 170"/>
                <a:gd name="T14" fmla="*/ 59 w 88"/>
                <a:gd name="T15" fmla="*/ 44 h 170"/>
                <a:gd name="T16" fmla="*/ 59 w 88"/>
                <a:gd name="T17" fmla="*/ 0 h 170"/>
                <a:gd name="T18" fmla="*/ 0 w 88"/>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70">
                  <a:moveTo>
                    <a:pt x="59" y="170"/>
                  </a:moveTo>
                  <a:lnTo>
                    <a:pt x="59" y="141"/>
                  </a:lnTo>
                  <a:lnTo>
                    <a:pt x="22" y="126"/>
                  </a:lnTo>
                  <a:lnTo>
                    <a:pt x="88" y="103"/>
                  </a:lnTo>
                  <a:lnTo>
                    <a:pt x="22" y="89"/>
                  </a:lnTo>
                  <a:lnTo>
                    <a:pt x="88" y="74"/>
                  </a:lnTo>
                  <a:lnTo>
                    <a:pt x="22" y="59"/>
                  </a:lnTo>
                  <a:lnTo>
                    <a:pt x="59" y="44"/>
                  </a:lnTo>
                  <a:lnTo>
                    <a:pt x="59" y="0"/>
                  </a:lnTo>
                  <a:lnTo>
                    <a:pt x="0" y="0"/>
                  </a:lnTo>
                </a:path>
              </a:pathLst>
            </a:custGeom>
            <a:noFill/>
            <a:ln w="12700">
              <a:solidFill>
                <a:srgbClr val="FF66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2" name="Rectangle 69"/>
            <p:cNvSpPr>
              <a:spLocks noChangeArrowheads="1"/>
            </p:cNvSpPr>
            <p:nvPr/>
          </p:nvSpPr>
          <p:spPr bwMode="auto">
            <a:xfrm>
              <a:off x="7975550" y="2222331"/>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3" name="Rectangle 70"/>
            <p:cNvSpPr>
              <a:spLocks noChangeArrowheads="1"/>
            </p:cNvSpPr>
            <p:nvPr/>
          </p:nvSpPr>
          <p:spPr bwMode="auto">
            <a:xfrm>
              <a:off x="8045400" y="2222331"/>
              <a:ext cx="6893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4" name="Rectangle 71"/>
            <p:cNvSpPr>
              <a:spLocks noChangeArrowheads="1"/>
            </p:cNvSpPr>
            <p:nvPr/>
          </p:nvSpPr>
          <p:spPr bwMode="auto">
            <a:xfrm>
              <a:off x="8116838" y="2222331"/>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5" name="Rectangle 72"/>
            <p:cNvSpPr>
              <a:spLocks noChangeArrowheads="1"/>
            </p:cNvSpPr>
            <p:nvPr/>
          </p:nvSpPr>
          <p:spPr bwMode="auto">
            <a:xfrm>
              <a:off x="8210500" y="2222331"/>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6" name="Rectangle 73"/>
            <p:cNvSpPr>
              <a:spLocks noChangeArrowheads="1"/>
            </p:cNvSpPr>
            <p:nvPr/>
          </p:nvSpPr>
          <p:spPr bwMode="auto">
            <a:xfrm>
              <a:off x="8269238" y="2222331"/>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1</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7" name="Rectangle 74"/>
            <p:cNvSpPr>
              <a:spLocks noChangeArrowheads="1"/>
            </p:cNvSpPr>
            <p:nvPr/>
          </p:nvSpPr>
          <p:spPr bwMode="auto">
            <a:xfrm>
              <a:off x="7975550" y="2339806"/>
              <a:ext cx="8015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8" name="Rectangle 75"/>
            <p:cNvSpPr>
              <a:spLocks noChangeArrowheads="1"/>
            </p:cNvSpPr>
            <p:nvPr/>
          </p:nvSpPr>
          <p:spPr bwMode="auto">
            <a:xfrm>
              <a:off x="8058100" y="2339806"/>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U</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9" name="Rectangle 76"/>
            <p:cNvSpPr>
              <a:spLocks noChangeArrowheads="1"/>
            </p:cNvSpPr>
            <p:nvPr/>
          </p:nvSpPr>
          <p:spPr bwMode="auto">
            <a:xfrm>
              <a:off x="8140650" y="2339806"/>
              <a:ext cx="6893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0" name="Rectangle 77"/>
            <p:cNvSpPr>
              <a:spLocks noChangeArrowheads="1"/>
            </p:cNvSpPr>
            <p:nvPr/>
          </p:nvSpPr>
          <p:spPr bwMode="auto">
            <a:xfrm>
              <a:off x="8210500" y="2339806"/>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1" name="Rectangle 78"/>
            <p:cNvSpPr>
              <a:spLocks noChangeArrowheads="1"/>
            </p:cNvSpPr>
            <p:nvPr/>
          </p:nvSpPr>
          <p:spPr bwMode="auto">
            <a:xfrm>
              <a:off x="8280350" y="2339806"/>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0</a:t>
              </a:r>
              <a:endParaRPr kumimoji="0" lang="en-US" altLang="en-US" sz="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01" name="Freeform 115"/>
            <p:cNvSpPr>
              <a:spLocks/>
            </p:cNvSpPr>
            <p:nvPr/>
          </p:nvSpPr>
          <p:spPr bwMode="auto">
            <a:xfrm>
              <a:off x="7224663" y="3503444"/>
              <a:ext cx="469900" cy="117475"/>
            </a:xfrm>
            <a:custGeom>
              <a:avLst/>
              <a:gdLst>
                <a:gd name="T0" fmla="*/ 0 w 296"/>
                <a:gd name="T1" fmla="*/ 74 h 74"/>
                <a:gd name="T2" fmla="*/ 0 w 296"/>
                <a:gd name="T3" fmla="*/ 0 h 74"/>
                <a:gd name="T4" fmla="*/ 296 w 296"/>
                <a:gd name="T5" fmla="*/ 0 h 74"/>
              </a:gdLst>
              <a:ahLst/>
              <a:cxnLst>
                <a:cxn ang="0">
                  <a:pos x="T0" y="T1"/>
                </a:cxn>
                <a:cxn ang="0">
                  <a:pos x="T2" y="T3"/>
                </a:cxn>
                <a:cxn ang="0">
                  <a:pos x="T4" y="T5"/>
                </a:cxn>
              </a:cxnLst>
              <a:rect l="0" t="0" r="r" b="b"/>
              <a:pathLst>
                <a:path w="296" h="74">
                  <a:moveTo>
                    <a:pt x="0" y="74"/>
                  </a:moveTo>
                  <a:lnTo>
                    <a:pt x="0" y="0"/>
                  </a:lnTo>
                  <a:lnTo>
                    <a:pt x="296" y="0"/>
                  </a:lnTo>
                </a:path>
              </a:pathLst>
            </a:custGeom>
            <a:noFill/>
            <a:ln w="190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02" name="Rectangle 116"/>
            <p:cNvSpPr>
              <a:spLocks noChangeArrowheads="1"/>
            </p:cNvSpPr>
            <p:nvPr/>
          </p:nvSpPr>
          <p:spPr bwMode="auto">
            <a:xfrm>
              <a:off x="7423100" y="3327231"/>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3" name="Rectangle 117"/>
            <p:cNvSpPr>
              <a:spLocks noChangeArrowheads="1"/>
            </p:cNvSpPr>
            <p:nvPr/>
          </p:nvSpPr>
          <p:spPr bwMode="auto">
            <a:xfrm>
              <a:off x="7470725" y="3327231"/>
              <a:ext cx="785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04" name="Rectangle 118"/>
            <p:cNvSpPr>
              <a:spLocks noChangeArrowheads="1"/>
            </p:cNvSpPr>
            <p:nvPr/>
          </p:nvSpPr>
          <p:spPr bwMode="auto">
            <a:xfrm>
              <a:off x="7694563" y="3081169"/>
              <a:ext cx="609600" cy="798513"/>
            </a:xfrm>
            <a:prstGeom prst="rect">
              <a:avLst/>
            </a:prstGeom>
            <a:solidFill>
              <a:srgbClr val="00FF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5" name="Rectangle 119"/>
            <p:cNvSpPr>
              <a:spLocks noChangeArrowheads="1"/>
            </p:cNvSpPr>
            <p:nvPr/>
          </p:nvSpPr>
          <p:spPr bwMode="auto">
            <a:xfrm>
              <a:off x="7694563" y="3081169"/>
              <a:ext cx="609600" cy="798513"/>
            </a:xfrm>
            <a:prstGeom prst="rect">
              <a:avLst/>
            </a:prstGeom>
            <a:noFill/>
            <a:ln w="11113">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6" name="Rectangle 120"/>
            <p:cNvSpPr>
              <a:spLocks noChangeArrowheads="1"/>
            </p:cNvSpPr>
            <p:nvPr/>
          </p:nvSpPr>
          <p:spPr bwMode="auto">
            <a:xfrm>
              <a:off x="7860023" y="3433594"/>
              <a:ext cx="6251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t>
              </a:r>
            </a:p>
          </p:txBody>
        </p:sp>
        <p:sp>
          <p:nvSpPr>
            <p:cNvPr id="107" name="Rectangle 121"/>
            <p:cNvSpPr>
              <a:spLocks noChangeArrowheads="1"/>
            </p:cNvSpPr>
            <p:nvPr/>
          </p:nvSpPr>
          <p:spPr bwMode="auto">
            <a:xfrm>
              <a:off x="7942573" y="3433594"/>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a:t>
              </a:r>
            </a:p>
          </p:txBody>
        </p:sp>
        <p:sp>
          <p:nvSpPr>
            <p:cNvPr id="108" name="Rectangle 122"/>
            <p:cNvSpPr>
              <a:spLocks noChangeArrowheads="1"/>
            </p:cNvSpPr>
            <p:nvPr/>
          </p:nvSpPr>
          <p:spPr bwMode="auto">
            <a:xfrm>
              <a:off x="8012423" y="3433594"/>
              <a:ext cx="256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p:sp>
          <p:nvSpPr>
            <p:cNvPr id="109" name="Rectangle 123"/>
            <p:cNvSpPr>
              <a:spLocks noChangeArrowheads="1"/>
            </p:cNvSpPr>
            <p:nvPr/>
          </p:nvSpPr>
          <p:spPr bwMode="auto">
            <a:xfrm>
              <a:off x="8048935" y="3433594"/>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6</a:t>
              </a:r>
            </a:p>
          </p:txBody>
        </p:sp>
        <p:sp>
          <p:nvSpPr>
            <p:cNvPr id="110" name="Rectangle 124"/>
            <p:cNvSpPr>
              <a:spLocks noChangeArrowheads="1"/>
            </p:cNvSpPr>
            <p:nvPr/>
          </p:nvSpPr>
          <p:spPr bwMode="auto">
            <a:xfrm>
              <a:off x="7753300" y="3668544"/>
              <a:ext cx="9618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t>
              </a:r>
            </a:p>
          </p:txBody>
        </p:sp>
        <p:sp>
          <p:nvSpPr>
            <p:cNvPr id="111" name="Rectangle 125"/>
            <p:cNvSpPr>
              <a:spLocks noChangeArrowheads="1"/>
            </p:cNvSpPr>
            <p:nvPr/>
          </p:nvSpPr>
          <p:spPr bwMode="auto">
            <a:xfrm>
              <a:off x="7869188" y="366854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a:t>
              </a:r>
            </a:p>
          </p:txBody>
        </p:sp>
        <p:sp>
          <p:nvSpPr>
            <p:cNvPr id="112" name="Rectangle 126"/>
            <p:cNvSpPr>
              <a:spLocks noChangeArrowheads="1"/>
            </p:cNvSpPr>
            <p:nvPr/>
          </p:nvSpPr>
          <p:spPr bwMode="auto">
            <a:xfrm>
              <a:off x="7951738" y="3668544"/>
              <a:ext cx="6251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P</a:t>
              </a:r>
            </a:p>
          </p:txBody>
        </p:sp>
        <p:sp>
          <p:nvSpPr>
            <p:cNvPr id="113" name="Rectangle 127"/>
            <p:cNvSpPr>
              <a:spLocks noChangeArrowheads="1"/>
            </p:cNvSpPr>
            <p:nvPr/>
          </p:nvSpPr>
          <p:spPr bwMode="auto">
            <a:xfrm>
              <a:off x="8034288" y="3668544"/>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4</a:t>
              </a:r>
            </a:p>
          </p:txBody>
        </p:sp>
        <p:sp>
          <p:nvSpPr>
            <p:cNvPr id="114" name="Rectangle 128"/>
            <p:cNvSpPr>
              <a:spLocks noChangeArrowheads="1"/>
            </p:cNvSpPr>
            <p:nvPr/>
          </p:nvSpPr>
          <p:spPr bwMode="auto">
            <a:xfrm>
              <a:off x="8104138" y="3668544"/>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3</a:t>
              </a:r>
            </a:p>
          </p:txBody>
        </p:sp>
        <p:sp>
          <p:nvSpPr>
            <p:cNvPr id="115" name="Rectangle 129"/>
            <p:cNvSpPr>
              <a:spLocks noChangeArrowheads="1"/>
            </p:cNvSpPr>
            <p:nvPr/>
          </p:nvSpPr>
          <p:spPr bwMode="auto">
            <a:xfrm>
              <a:off x="8175575" y="3668544"/>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2</a:t>
              </a:r>
            </a:p>
          </p:txBody>
        </p:sp>
        <p:sp>
          <p:nvSpPr>
            <p:cNvPr id="116" name="Rectangle 130"/>
            <p:cNvSpPr>
              <a:spLocks noChangeArrowheads="1"/>
            </p:cNvSpPr>
            <p:nvPr/>
          </p:nvSpPr>
          <p:spPr bwMode="auto">
            <a:xfrm>
              <a:off x="7694563" y="3081169"/>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7" name="Rectangle 131"/>
            <p:cNvSpPr>
              <a:spLocks noChangeArrowheads="1"/>
            </p:cNvSpPr>
            <p:nvPr/>
          </p:nvSpPr>
          <p:spPr bwMode="auto">
            <a:xfrm>
              <a:off x="7764413" y="3081169"/>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3</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8" name="Rectangle 132"/>
            <p:cNvSpPr>
              <a:spLocks noChangeArrowheads="1"/>
            </p:cNvSpPr>
            <p:nvPr/>
          </p:nvSpPr>
          <p:spPr bwMode="auto">
            <a:xfrm>
              <a:off x="7823150" y="3081169"/>
              <a:ext cx="2564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9" name="Rectangle 133"/>
            <p:cNvSpPr>
              <a:spLocks noChangeArrowheads="1"/>
            </p:cNvSpPr>
            <p:nvPr/>
          </p:nvSpPr>
          <p:spPr bwMode="auto">
            <a:xfrm>
              <a:off x="7846963" y="3081169"/>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3</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0" name="Rectangle 134"/>
            <p:cNvSpPr>
              <a:spLocks noChangeArrowheads="1"/>
            </p:cNvSpPr>
            <p:nvPr/>
          </p:nvSpPr>
          <p:spPr bwMode="auto">
            <a:xfrm>
              <a:off x="7905700" y="3081169"/>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V</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1" name="Line 135"/>
            <p:cNvSpPr>
              <a:spLocks noChangeShapeType="1"/>
            </p:cNvSpPr>
            <p:nvPr/>
          </p:nvSpPr>
          <p:spPr bwMode="auto">
            <a:xfrm>
              <a:off x="7142113" y="3820944"/>
              <a:ext cx="187325" cy="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2" name="Line 136"/>
            <p:cNvSpPr>
              <a:spLocks noChangeShapeType="1"/>
            </p:cNvSpPr>
            <p:nvPr/>
          </p:nvSpPr>
          <p:spPr bwMode="auto">
            <a:xfrm>
              <a:off x="7189738" y="3844756"/>
              <a:ext cx="80963" cy="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3" name="Line 137"/>
            <p:cNvSpPr>
              <a:spLocks noChangeShapeType="1"/>
            </p:cNvSpPr>
            <p:nvPr/>
          </p:nvSpPr>
          <p:spPr bwMode="auto">
            <a:xfrm>
              <a:off x="7211963" y="3868569"/>
              <a:ext cx="34925" cy="0"/>
            </a:xfrm>
            <a:prstGeom prst="line">
              <a:avLst/>
            </a:prstGeom>
            <a:noFill/>
            <a:ln w="11113">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4" name="Freeform 138"/>
            <p:cNvSpPr>
              <a:spLocks/>
            </p:cNvSpPr>
            <p:nvPr/>
          </p:nvSpPr>
          <p:spPr bwMode="auto">
            <a:xfrm>
              <a:off x="7165925" y="3585994"/>
              <a:ext cx="58738" cy="234950"/>
            </a:xfrm>
            <a:custGeom>
              <a:avLst/>
              <a:gdLst>
                <a:gd name="T0" fmla="*/ 37 w 37"/>
                <a:gd name="T1" fmla="*/ 148 h 148"/>
                <a:gd name="T2" fmla="*/ 37 w 37"/>
                <a:gd name="T3" fmla="*/ 89 h 148"/>
                <a:gd name="T4" fmla="*/ 0 w 37"/>
                <a:gd name="T5" fmla="*/ 0 h 148"/>
              </a:gdLst>
              <a:ahLst/>
              <a:cxnLst>
                <a:cxn ang="0">
                  <a:pos x="T0" y="T1"/>
                </a:cxn>
                <a:cxn ang="0">
                  <a:pos x="T2" y="T3"/>
                </a:cxn>
                <a:cxn ang="0">
                  <a:pos x="T4" y="T5"/>
                </a:cxn>
              </a:cxnLst>
              <a:rect l="0" t="0" r="r" b="b"/>
              <a:pathLst>
                <a:path w="37" h="148">
                  <a:moveTo>
                    <a:pt x="37" y="148"/>
                  </a:moveTo>
                  <a:lnTo>
                    <a:pt x="37" y="89"/>
                  </a:lnTo>
                  <a:lnTo>
                    <a:pt x="0" y="0"/>
                  </a:lnTo>
                </a:path>
              </a:pathLst>
            </a:custGeom>
            <a:noFill/>
            <a:ln w="11113">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5" name="Oval 139"/>
            <p:cNvSpPr>
              <a:spLocks noChangeArrowheads="1"/>
            </p:cNvSpPr>
            <p:nvPr/>
          </p:nvSpPr>
          <p:spPr bwMode="auto">
            <a:xfrm>
              <a:off x="7200850" y="3551069"/>
              <a:ext cx="349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6" name="Oval 140"/>
            <p:cNvSpPr>
              <a:spLocks noChangeArrowheads="1"/>
            </p:cNvSpPr>
            <p:nvPr/>
          </p:nvSpPr>
          <p:spPr bwMode="auto">
            <a:xfrm>
              <a:off x="7200850" y="3551068"/>
              <a:ext cx="34925" cy="36576"/>
            </a:xfrm>
            <a:prstGeom prst="ellipse">
              <a:avLst/>
            </a:prstGeom>
            <a:solidFill>
              <a:srgbClr val="FF6600"/>
            </a:solidFill>
            <a:ln w="11113">
              <a:solidFill>
                <a:srgbClr val="FF66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7" name="Oval 141"/>
            <p:cNvSpPr>
              <a:spLocks noChangeArrowheads="1"/>
            </p:cNvSpPr>
            <p:nvPr/>
          </p:nvSpPr>
          <p:spPr bwMode="auto">
            <a:xfrm>
              <a:off x="7211963" y="3751094"/>
              <a:ext cx="23813" cy="3492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8" name="Oval 142"/>
            <p:cNvSpPr>
              <a:spLocks noChangeArrowheads="1"/>
            </p:cNvSpPr>
            <p:nvPr/>
          </p:nvSpPr>
          <p:spPr bwMode="auto">
            <a:xfrm>
              <a:off x="7211962" y="3751094"/>
              <a:ext cx="36576" cy="34925"/>
            </a:xfrm>
            <a:prstGeom prst="ellipse">
              <a:avLst/>
            </a:prstGeom>
            <a:solidFill>
              <a:srgbClr val="FF6600"/>
            </a:solidFill>
            <a:ln w="11113">
              <a:solidFill>
                <a:srgbClr val="FF66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9" name="Freeform 143"/>
            <p:cNvSpPr>
              <a:spLocks/>
            </p:cNvSpPr>
            <p:nvPr/>
          </p:nvSpPr>
          <p:spPr bwMode="auto">
            <a:xfrm>
              <a:off x="7694563" y="3233569"/>
              <a:ext cx="128588" cy="269875"/>
            </a:xfrm>
            <a:custGeom>
              <a:avLst/>
              <a:gdLst>
                <a:gd name="T0" fmla="*/ 0 w 81"/>
                <a:gd name="T1" fmla="*/ 170 h 170"/>
                <a:gd name="T2" fmla="*/ 51 w 81"/>
                <a:gd name="T3" fmla="*/ 170 h 170"/>
                <a:gd name="T4" fmla="*/ 51 w 81"/>
                <a:gd name="T5" fmla="*/ 141 h 170"/>
                <a:gd name="T6" fmla="*/ 14 w 81"/>
                <a:gd name="T7" fmla="*/ 126 h 170"/>
                <a:gd name="T8" fmla="*/ 81 w 81"/>
                <a:gd name="T9" fmla="*/ 111 h 170"/>
                <a:gd name="T10" fmla="*/ 14 w 81"/>
                <a:gd name="T11" fmla="*/ 89 h 170"/>
                <a:gd name="T12" fmla="*/ 81 w 81"/>
                <a:gd name="T13" fmla="*/ 74 h 170"/>
                <a:gd name="T14" fmla="*/ 14 w 81"/>
                <a:gd name="T15" fmla="*/ 59 h 170"/>
                <a:gd name="T16" fmla="*/ 51 w 81"/>
                <a:gd name="T17" fmla="*/ 44 h 170"/>
                <a:gd name="T18" fmla="*/ 51 w 8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70">
                  <a:moveTo>
                    <a:pt x="0" y="170"/>
                  </a:moveTo>
                  <a:lnTo>
                    <a:pt x="51" y="170"/>
                  </a:lnTo>
                  <a:lnTo>
                    <a:pt x="51" y="141"/>
                  </a:lnTo>
                  <a:lnTo>
                    <a:pt x="14" y="126"/>
                  </a:lnTo>
                  <a:lnTo>
                    <a:pt x="81" y="111"/>
                  </a:lnTo>
                  <a:lnTo>
                    <a:pt x="14" y="89"/>
                  </a:lnTo>
                  <a:lnTo>
                    <a:pt x="81" y="74"/>
                  </a:lnTo>
                  <a:lnTo>
                    <a:pt x="14" y="59"/>
                  </a:lnTo>
                  <a:lnTo>
                    <a:pt x="51" y="44"/>
                  </a:lnTo>
                  <a:lnTo>
                    <a:pt x="51" y="0"/>
                  </a:lnTo>
                </a:path>
              </a:pathLst>
            </a:custGeom>
            <a:noFill/>
            <a:ln w="1270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0" name="Rectangle 144"/>
            <p:cNvSpPr>
              <a:spLocks noChangeArrowheads="1"/>
            </p:cNvSpPr>
            <p:nvPr/>
          </p:nvSpPr>
          <p:spPr bwMode="auto">
            <a:xfrm>
              <a:off x="7858075" y="3198644"/>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R</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1" name="Rectangle 145"/>
            <p:cNvSpPr>
              <a:spLocks noChangeArrowheads="1"/>
            </p:cNvSpPr>
            <p:nvPr/>
          </p:nvSpPr>
          <p:spPr bwMode="auto">
            <a:xfrm>
              <a:off x="7927925" y="3198644"/>
              <a:ext cx="6893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E</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2" name="Rectangle 146"/>
            <p:cNvSpPr>
              <a:spLocks noChangeArrowheads="1"/>
            </p:cNvSpPr>
            <p:nvPr/>
          </p:nvSpPr>
          <p:spPr bwMode="auto">
            <a:xfrm>
              <a:off x="8010475" y="3198644"/>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N</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3" name="Rectangle 147"/>
            <p:cNvSpPr>
              <a:spLocks noChangeArrowheads="1"/>
            </p:cNvSpPr>
            <p:nvPr/>
          </p:nvSpPr>
          <p:spPr bwMode="auto">
            <a:xfrm>
              <a:off x="8093025" y="3198644"/>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4" name="Rectangle 148"/>
            <p:cNvSpPr>
              <a:spLocks noChangeArrowheads="1"/>
            </p:cNvSpPr>
            <p:nvPr/>
          </p:nvSpPr>
          <p:spPr bwMode="auto">
            <a:xfrm>
              <a:off x="8151763" y="3198644"/>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1</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5" name="Rectangle 149"/>
            <p:cNvSpPr>
              <a:spLocks noChangeArrowheads="1"/>
            </p:cNvSpPr>
            <p:nvPr/>
          </p:nvSpPr>
          <p:spPr bwMode="auto">
            <a:xfrm>
              <a:off x="7858075" y="3316119"/>
              <a:ext cx="8015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O</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6" name="Rectangle 150"/>
            <p:cNvSpPr>
              <a:spLocks noChangeArrowheads="1"/>
            </p:cNvSpPr>
            <p:nvPr/>
          </p:nvSpPr>
          <p:spPr bwMode="auto">
            <a:xfrm>
              <a:off x="7940625" y="3316119"/>
              <a:ext cx="737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U</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7" name="Rectangle 151"/>
            <p:cNvSpPr>
              <a:spLocks noChangeArrowheads="1"/>
            </p:cNvSpPr>
            <p:nvPr/>
          </p:nvSpPr>
          <p:spPr bwMode="auto">
            <a:xfrm>
              <a:off x="8023175" y="3316119"/>
              <a:ext cx="6893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T</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8" name="Rectangle 152"/>
            <p:cNvSpPr>
              <a:spLocks noChangeArrowheads="1"/>
            </p:cNvSpPr>
            <p:nvPr/>
          </p:nvSpPr>
          <p:spPr bwMode="auto">
            <a:xfrm>
              <a:off x="8093025" y="3316119"/>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9" name="Rectangle 153"/>
            <p:cNvSpPr>
              <a:spLocks noChangeArrowheads="1"/>
            </p:cNvSpPr>
            <p:nvPr/>
          </p:nvSpPr>
          <p:spPr bwMode="auto">
            <a:xfrm>
              <a:off x="8162875" y="3316119"/>
              <a:ext cx="5129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1" i="0" u="none" strike="noStrike" kern="1200" cap="none" spc="0" normalizeH="0" baseline="0" noProof="0">
                  <a:ln>
                    <a:noFill/>
                  </a:ln>
                  <a:solidFill>
                    <a:srgbClr val="404040"/>
                  </a:solidFill>
                  <a:effectLst/>
                  <a:uLnTx/>
                  <a:uFillTx/>
                  <a:latin typeface="Times New Roman" panose="02020603050405020304" pitchFamily="18" charset="0"/>
                  <a:ea typeface="+mn-ea"/>
                  <a:cs typeface="Times New Roman" panose="02020603050405020304" pitchFamily="18" charset="0"/>
                </a:rPr>
                <a:t>1</a:t>
              </a:r>
              <a:endParaRPr kumimoji="0" lang="en-US" altLang="en-US" sz="8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5" name="Rectangle 179"/>
            <p:cNvSpPr>
              <a:spLocks noChangeArrowheads="1"/>
            </p:cNvSpPr>
            <p:nvPr/>
          </p:nvSpPr>
          <p:spPr bwMode="auto">
            <a:xfrm>
              <a:off x="6918275" y="1374606"/>
              <a:ext cx="1866900" cy="1293813"/>
            </a:xfrm>
            <a:prstGeom prst="rect">
              <a:avLst/>
            </a:prstGeom>
            <a:noFill/>
            <a:ln w="19050">
              <a:solidFill>
                <a:srgbClr val="FF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6" name="Rectangle 180"/>
            <p:cNvSpPr>
              <a:spLocks noChangeArrowheads="1"/>
            </p:cNvSpPr>
            <p:nvPr/>
          </p:nvSpPr>
          <p:spPr bwMode="auto">
            <a:xfrm>
              <a:off x="7153225" y="1398419"/>
              <a:ext cx="8656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67" name="Rectangle 181"/>
            <p:cNvSpPr>
              <a:spLocks noChangeArrowheads="1"/>
            </p:cNvSpPr>
            <p:nvPr/>
          </p:nvSpPr>
          <p:spPr bwMode="auto">
            <a:xfrm>
              <a:off x="7246888" y="139841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68" name="Rectangle 182"/>
            <p:cNvSpPr>
              <a:spLocks noChangeArrowheads="1"/>
            </p:cNvSpPr>
            <p:nvPr/>
          </p:nvSpPr>
          <p:spPr bwMode="auto">
            <a:xfrm>
              <a:off x="7318325" y="1398419"/>
              <a:ext cx="5450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69" name="Rectangle 183"/>
            <p:cNvSpPr>
              <a:spLocks noChangeArrowheads="1"/>
            </p:cNvSpPr>
            <p:nvPr/>
          </p:nvSpPr>
          <p:spPr bwMode="auto">
            <a:xfrm>
              <a:off x="7364363"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0" name="Rectangle 184"/>
            <p:cNvSpPr>
              <a:spLocks noChangeArrowheads="1"/>
            </p:cNvSpPr>
            <p:nvPr/>
          </p:nvSpPr>
          <p:spPr bwMode="auto">
            <a:xfrm>
              <a:off x="7411988"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1" name="Rectangle 185"/>
            <p:cNvSpPr>
              <a:spLocks noChangeArrowheads="1"/>
            </p:cNvSpPr>
            <p:nvPr/>
          </p:nvSpPr>
          <p:spPr bwMode="auto">
            <a:xfrm>
              <a:off x="7446913"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2" name="Rectangle 186"/>
            <p:cNvSpPr>
              <a:spLocks noChangeArrowheads="1"/>
            </p:cNvSpPr>
            <p:nvPr/>
          </p:nvSpPr>
          <p:spPr bwMode="auto">
            <a:xfrm>
              <a:off x="7481838" y="139841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v</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3" name="Rectangle 187"/>
            <p:cNvSpPr>
              <a:spLocks noChangeArrowheads="1"/>
            </p:cNvSpPr>
            <p:nvPr/>
          </p:nvSpPr>
          <p:spPr bwMode="auto">
            <a:xfrm>
              <a:off x="7553275" y="139841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4" name="Rectangle 188"/>
            <p:cNvSpPr>
              <a:spLocks noChangeArrowheads="1"/>
            </p:cNvSpPr>
            <p:nvPr/>
          </p:nvSpPr>
          <p:spPr bwMode="auto">
            <a:xfrm>
              <a:off x="7612013" y="1398419"/>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5" name="Rectangle 189"/>
            <p:cNvSpPr>
              <a:spLocks noChangeArrowheads="1"/>
            </p:cNvSpPr>
            <p:nvPr/>
          </p:nvSpPr>
          <p:spPr bwMode="auto">
            <a:xfrm>
              <a:off x="7646938"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6" name="Rectangle 190"/>
            <p:cNvSpPr>
              <a:spLocks noChangeArrowheads="1"/>
            </p:cNvSpPr>
            <p:nvPr/>
          </p:nvSpPr>
          <p:spPr bwMode="auto">
            <a:xfrm>
              <a:off x="7681863" y="139841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7" name="Rectangle 191"/>
            <p:cNvSpPr>
              <a:spLocks noChangeArrowheads="1"/>
            </p:cNvSpPr>
            <p:nvPr/>
          </p:nvSpPr>
          <p:spPr bwMode="auto">
            <a:xfrm>
              <a:off x="7753300" y="139841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8" name="Rectangle 192"/>
            <p:cNvSpPr>
              <a:spLocks noChangeArrowheads="1"/>
            </p:cNvSpPr>
            <p:nvPr/>
          </p:nvSpPr>
          <p:spPr bwMode="auto">
            <a:xfrm>
              <a:off x="7823150"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79" name="Rectangle 193"/>
            <p:cNvSpPr>
              <a:spLocks noChangeArrowheads="1"/>
            </p:cNvSpPr>
            <p:nvPr/>
          </p:nvSpPr>
          <p:spPr bwMode="auto">
            <a:xfrm>
              <a:off x="7869188" y="139841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0" name="Rectangle 194"/>
            <p:cNvSpPr>
              <a:spLocks noChangeArrowheads="1"/>
            </p:cNvSpPr>
            <p:nvPr/>
          </p:nvSpPr>
          <p:spPr bwMode="auto">
            <a:xfrm>
              <a:off x="7927925" y="1398419"/>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1" name="Rectangle 195"/>
            <p:cNvSpPr>
              <a:spLocks noChangeArrowheads="1"/>
            </p:cNvSpPr>
            <p:nvPr/>
          </p:nvSpPr>
          <p:spPr bwMode="auto">
            <a:xfrm>
              <a:off x="7964438" y="1398419"/>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2" name="Rectangle 196"/>
            <p:cNvSpPr>
              <a:spLocks noChangeArrowheads="1"/>
            </p:cNvSpPr>
            <p:nvPr/>
          </p:nvSpPr>
          <p:spPr bwMode="auto">
            <a:xfrm>
              <a:off x="7999363"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3" name="Rectangle 197"/>
            <p:cNvSpPr>
              <a:spLocks noChangeArrowheads="1"/>
            </p:cNvSpPr>
            <p:nvPr/>
          </p:nvSpPr>
          <p:spPr bwMode="auto">
            <a:xfrm>
              <a:off x="8034288" y="1398419"/>
              <a:ext cx="785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4" name="Rectangle 198"/>
            <p:cNvSpPr>
              <a:spLocks noChangeArrowheads="1"/>
            </p:cNvSpPr>
            <p:nvPr/>
          </p:nvSpPr>
          <p:spPr bwMode="auto">
            <a:xfrm>
              <a:off x="8104138"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5" name="Rectangle 199"/>
            <p:cNvSpPr>
              <a:spLocks noChangeArrowheads="1"/>
            </p:cNvSpPr>
            <p:nvPr/>
          </p:nvSpPr>
          <p:spPr bwMode="auto">
            <a:xfrm>
              <a:off x="8151763" y="139841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6" name="Rectangle 200"/>
            <p:cNvSpPr>
              <a:spLocks noChangeArrowheads="1"/>
            </p:cNvSpPr>
            <p:nvPr/>
          </p:nvSpPr>
          <p:spPr bwMode="auto">
            <a:xfrm>
              <a:off x="8210500" y="1398419"/>
              <a:ext cx="5450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7" name="Rectangle 201"/>
            <p:cNvSpPr>
              <a:spLocks noChangeArrowheads="1"/>
            </p:cNvSpPr>
            <p:nvPr/>
          </p:nvSpPr>
          <p:spPr bwMode="auto">
            <a:xfrm>
              <a:off x="8269238" y="1398419"/>
              <a:ext cx="785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8" name="Rectangle 202"/>
            <p:cNvSpPr>
              <a:spLocks noChangeArrowheads="1"/>
            </p:cNvSpPr>
            <p:nvPr/>
          </p:nvSpPr>
          <p:spPr bwMode="auto">
            <a:xfrm>
              <a:off x="8339088" y="139841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189" name="Rectangle 203"/>
            <p:cNvSpPr>
              <a:spLocks noChangeArrowheads="1"/>
            </p:cNvSpPr>
            <p:nvPr/>
          </p:nvSpPr>
          <p:spPr bwMode="auto">
            <a:xfrm>
              <a:off x="8410525" y="139841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16" name="Rectangle 230"/>
            <p:cNvSpPr>
              <a:spLocks noChangeArrowheads="1"/>
            </p:cNvSpPr>
            <p:nvPr/>
          </p:nvSpPr>
          <p:spPr bwMode="auto">
            <a:xfrm>
              <a:off x="6917749" y="2668419"/>
              <a:ext cx="1866900" cy="1306513"/>
            </a:xfrm>
            <a:prstGeom prst="rect">
              <a:avLst/>
            </a:prstGeom>
            <a:noFill/>
            <a:ln w="19050">
              <a:solidFill>
                <a:srgbClr val="FF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17" name="Rectangle 231"/>
            <p:cNvSpPr>
              <a:spLocks noChangeArrowheads="1"/>
            </p:cNvSpPr>
            <p:nvPr/>
          </p:nvSpPr>
          <p:spPr bwMode="auto">
            <a:xfrm>
              <a:off x="7136780" y="2674769"/>
              <a:ext cx="10259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18" name="Rectangle 232"/>
            <p:cNvSpPr>
              <a:spLocks noChangeArrowheads="1"/>
            </p:cNvSpPr>
            <p:nvPr/>
          </p:nvSpPr>
          <p:spPr bwMode="auto">
            <a:xfrm>
              <a:off x="7230442" y="267476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19" name="Rectangle 233"/>
            <p:cNvSpPr>
              <a:spLocks noChangeArrowheads="1"/>
            </p:cNvSpPr>
            <p:nvPr/>
          </p:nvSpPr>
          <p:spPr bwMode="auto">
            <a:xfrm>
              <a:off x="7301880" y="267476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0" name="Rectangle 234"/>
            <p:cNvSpPr>
              <a:spLocks noChangeArrowheads="1"/>
            </p:cNvSpPr>
            <p:nvPr/>
          </p:nvSpPr>
          <p:spPr bwMode="auto">
            <a:xfrm>
              <a:off x="7371730" y="267476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1" name="Rectangle 235"/>
            <p:cNvSpPr>
              <a:spLocks noChangeArrowheads="1"/>
            </p:cNvSpPr>
            <p:nvPr/>
          </p:nvSpPr>
          <p:spPr bwMode="auto">
            <a:xfrm>
              <a:off x="7443167"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2" name="Rectangle 236"/>
            <p:cNvSpPr>
              <a:spLocks noChangeArrowheads="1"/>
            </p:cNvSpPr>
            <p:nvPr/>
          </p:nvSpPr>
          <p:spPr bwMode="auto">
            <a:xfrm>
              <a:off x="7478092"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3" name="Rectangle 237"/>
            <p:cNvSpPr>
              <a:spLocks noChangeArrowheads="1"/>
            </p:cNvSpPr>
            <p:nvPr/>
          </p:nvSpPr>
          <p:spPr bwMode="auto">
            <a:xfrm>
              <a:off x="7513017" y="267476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v</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4" name="Rectangle 238"/>
            <p:cNvSpPr>
              <a:spLocks noChangeArrowheads="1"/>
            </p:cNvSpPr>
            <p:nvPr/>
          </p:nvSpPr>
          <p:spPr bwMode="auto">
            <a:xfrm>
              <a:off x="7582867" y="267476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5" name="Rectangle 239"/>
            <p:cNvSpPr>
              <a:spLocks noChangeArrowheads="1"/>
            </p:cNvSpPr>
            <p:nvPr/>
          </p:nvSpPr>
          <p:spPr bwMode="auto">
            <a:xfrm>
              <a:off x="7641605" y="2674769"/>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6" name="Rectangle 240"/>
            <p:cNvSpPr>
              <a:spLocks noChangeArrowheads="1"/>
            </p:cNvSpPr>
            <p:nvPr/>
          </p:nvSpPr>
          <p:spPr bwMode="auto">
            <a:xfrm>
              <a:off x="7678117"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7" name="Rectangle 241"/>
            <p:cNvSpPr>
              <a:spLocks noChangeArrowheads="1"/>
            </p:cNvSpPr>
            <p:nvPr/>
          </p:nvSpPr>
          <p:spPr bwMode="auto">
            <a:xfrm>
              <a:off x="7713042" y="267476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8" name="Rectangle 242"/>
            <p:cNvSpPr>
              <a:spLocks noChangeArrowheads="1"/>
            </p:cNvSpPr>
            <p:nvPr/>
          </p:nvSpPr>
          <p:spPr bwMode="auto">
            <a:xfrm>
              <a:off x="7782892" y="267476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g</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29" name="Rectangle 243"/>
            <p:cNvSpPr>
              <a:spLocks noChangeArrowheads="1"/>
            </p:cNvSpPr>
            <p:nvPr/>
          </p:nvSpPr>
          <p:spPr bwMode="auto">
            <a:xfrm>
              <a:off x="7852742"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0" name="Rectangle 244"/>
            <p:cNvSpPr>
              <a:spLocks noChangeArrowheads="1"/>
            </p:cNvSpPr>
            <p:nvPr/>
          </p:nvSpPr>
          <p:spPr bwMode="auto">
            <a:xfrm>
              <a:off x="7900367" y="267476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1" name="Rectangle 245"/>
            <p:cNvSpPr>
              <a:spLocks noChangeArrowheads="1"/>
            </p:cNvSpPr>
            <p:nvPr/>
          </p:nvSpPr>
          <p:spPr bwMode="auto">
            <a:xfrm>
              <a:off x="7959105" y="2674769"/>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2" name="Rectangle 246"/>
            <p:cNvSpPr>
              <a:spLocks noChangeArrowheads="1"/>
            </p:cNvSpPr>
            <p:nvPr/>
          </p:nvSpPr>
          <p:spPr bwMode="auto">
            <a:xfrm>
              <a:off x="7994030" y="2674769"/>
              <a:ext cx="352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3" name="Rectangle 247"/>
            <p:cNvSpPr>
              <a:spLocks noChangeArrowheads="1"/>
            </p:cNvSpPr>
            <p:nvPr/>
          </p:nvSpPr>
          <p:spPr bwMode="auto">
            <a:xfrm>
              <a:off x="8028955"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4" name="Rectangle 248"/>
            <p:cNvSpPr>
              <a:spLocks noChangeArrowheads="1"/>
            </p:cNvSpPr>
            <p:nvPr/>
          </p:nvSpPr>
          <p:spPr bwMode="auto">
            <a:xfrm>
              <a:off x="8065467" y="2674769"/>
              <a:ext cx="785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5" name="Rectangle 249"/>
            <p:cNvSpPr>
              <a:spLocks noChangeArrowheads="1"/>
            </p:cNvSpPr>
            <p:nvPr/>
          </p:nvSpPr>
          <p:spPr bwMode="auto">
            <a:xfrm>
              <a:off x="8135317"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6" name="Rectangle 250"/>
            <p:cNvSpPr>
              <a:spLocks noChangeArrowheads="1"/>
            </p:cNvSpPr>
            <p:nvPr/>
          </p:nvSpPr>
          <p:spPr bwMode="auto">
            <a:xfrm>
              <a:off x="8182942" y="2674769"/>
              <a:ext cx="625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7" name="Rectangle 251"/>
            <p:cNvSpPr>
              <a:spLocks noChangeArrowheads="1"/>
            </p:cNvSpPr>
            <p:nvPr/>
          </p:nvSpPr>
          <p:spPr bwMode="auto">
            <a:xfrm>
              <a:off x="8241680" y="2674769"/>
              <a:ext cx="5450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8" name="Rectangle 252"/>
            <p:cNvSpPr>
              <a:spLocks noChangeArrowheads="1"/>
            </p:cNvSpPr>
            <p:nvPr/>
          </p:nvSpPr>
          <p:spPr bwMode="auto">
            <a:xfrm>
              <a:off x="8300417" y="2674769"/>
              <a:ext cx="7854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39" name="Rectangle 253"/>
            <p:cNvSpPr>
              <a:spLocks noChangeArrowheads="1"/>
            </p:cNvSpPr>
            <p:nvPr/>
          </p:nvSpPr>
          <p:spPr bwMode="auto">
            <a:xfrm>
              <a:off x="8370267" y="2674769"/>
              <a:ext cx="705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40" name="Rectangle 254"/>
            <p:cNvSpPr>
              <a:spLocks noChangeArrowheads="1"/>
            </p:cNvSpPr>
            <p:nvPr/>
          </p:nvSpPr>
          <p:spPr bwMode="auto">
            <a:xfrm>
              <a:off x="8440117" y="2674769"/>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1" u="none" strike="noStrike" kern="1200" cap="none" spc="0" normalizeH="0" baseline="0" noProof="0">
                  <a:ln>
                    <a:noFill/>
                  </a:ln>
                  <a:solidFill>
                    <a:srgbClr val="00FF00"/>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00FF00"/>
                </a:solidFill>
                <a:effectLst/>
                <a:uLnTx/>
                <a:uFillTx/>
                <a:latin typeface="Arial" panose="020B0604020202020204" pitchFamily="34" charset="0"/>
                <a:ea typeface="+mn-ea"/>
                <a:cs typeface="Arial"/>
              </a:endParaRPr>
            </a:p>
          </p:txBody>
        </p:sp>
        <p:sp>
          <p:nvSpPr>
            <p:cNvPr id="241" name="Rectangle 255"/>
            <p:cNvSpPr>
              <a:spLocks noChangeArrowheads="1"/>
            </p:cNvSpPr>
            <p:nvPr/>
          </p:nvSpPr>
          <p:spPr bwMode="auto">
            <a:xfrm>
              <a:off x="7195517" y="2192169"/>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2" name="Rectangle 256"/>
            <p:cNvSpPr>
              <a:spLocks noChangeArrowheads="1"/>
            </p:cNvSpPr>
            <p:nvPr/>
          </p:nvSpPr>
          <p:spPr bwMode="auto">
            <a:xfrm>
              <a:off x="7266955" y="2192169"/>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3" name="Rectangle 257"/>
            <p:cNvSpPr>
              <a:spLocks noChangeArrowheads="1"/>
            </p:cNvSpPr>
            <p:nvPr/>
          </p:nvSpPr>
          <p:spPr bwMode="auto">
            <a:xfrm>
              <a:off x="7325692" y="2192169"/>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4" name="Rectangle 258"/>
            <p:cNvSpPr>
              <a:spLocks noChangeArrowheads="1"/>
            </p:cNvSpPr>
            <p:nvPr/>
          </p:nvSpPr>
          <p:spPr bwMode="auto">
            <a:xfrm>
              <a:off x="7360617" y="2192169"/>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5" name="Rectangle 259"/>
            <p:cNvSpPr>
              <a:spLocks noChangeArrowheads="1"/>
            </p:cNvSpPr>
            <p:nvPr/>
          </p:nvSpPr>
          <p:spPr bwMode="auto">
            <a:xfrm>
              <a:off x="7384430" y="2192169"/>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6" name="Rectangle 260"/>
            <p:cNvSpPr>
              <a:spLocks noChangeArrowheads="1"/>
            </p:cNvSpPr>
            <p:nvPr/>
          </p:nvSpPr>
          <p:spPr bwMode="auto">
            <a:xfrm>
              <a:off x="7419355" y="2192169"/>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7" name="Rectangle 261"/>
            <p:cNvSpPr>
              <a:spLocks noChangeArrowheads="1"/>
            </p:cNvSpPr>
            <p:nvPr/>
          </p:nvSpPr>
          <p:spPr bwMode="auto">
            <a:xfrm>
              <a:off x="7478092" y="2192169"/>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8" name="Rectangle 262"/>
            <p:cNvSpPr>
              <a:spLocks noChangeArrowheads="1"/>
            </p:cNvSpPr>
            <p:nvPr/>
          </p:nvSpPr>
          <p:spPr bwMode="auto">
            <a:xfrm>
              <a:off x="7536830" y="2192169"/>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w</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49" name="Rectangle 263"/>
            <p:cNvSpPr>
              <a:spLocks noChangeArrowheads="1"/>
            </p:cNvSpPr>
            <p:nvPr/>
          </p:nvSpPr>
          <p:spPr bwMode="auto">
            <a:xfrm>
              <a:off x="7606680" y="2192169"/>
              <a:ext cx="64120" cy="1384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dirty="0">
                  <a:ln>
                    <a:noFill/>
                  </a:ln>
                  <a:solidFill>
                    <a:srgbClr val="FF33CC"/>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dirty="0">
                <a:ln>
                  <a:noFill/>
                </a:ln>
                <a:solidFill>
                  <a:srgbClr val="FF33CC"/>
                </a:solidFill>
                <a:effectLst/>
                <a:uLnTx/>
                <a:uFillTx/>
                <a:latin typeface="Arial" panose="020B0604020202020204" pitchFamily="34" charset="0"/>
                <a:ea typeface="+mn-ea"/>
                <a:cs typeface="Arial"/>
              </a:endParaRPr>
            </a:p>
          </p:txBody>
        </p:sp>
        <p:sp>
          <p:nvSpPr>
            <p:cNvPr id="250" name="Rectangle 264"/>
            <p:cNvSpPr>
              <a:spLocks noChangeArrowheads="1"/>
            </p:cNvSpPr>
            <p:nvPr/>
          </p:nvSpPr>
          <p:spPr bwMode="auto">
            <a:xfrm>
              <a:off x="7195517" y="2309644"/>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1" name="Rectangle 265"/>
            <p:cNvSpPr>
              <a:spLocks noChangeArrowheads="1"/>
            </p:cNvSpPr>
            <p:nvPr/>
          </p:nvSpPr>
          <p:spPr bwMode="auto">
            <a:xfrm>
              <a:off x="7230442" y="2309644"/>
              <a:ext cx="512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2" name="Rectangle 266"/>
            <p:cNvSpPr>
              <a:spLocks noChangeArrowheads="1"/>
            </p:cNvSpPr>
            <p:nvPr/>
          </p:nvSpPr>
          <p:spPr bwMode="auto">
            <a:xfrm>
              <a:off x="7289180" y="2309644"/>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3" name="Rectangle 267"/>
            <p:cNvSpPr>
              <a:spLocks noChangeArrowheads="1"/>
            </p:cNvSpPr>
            <p:nvPr/>
          </p:nvSpPr>
          <p:spPr bwMode="auto">
            <a:xfrm>
              <a:off x="7336805" y="230964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4" name="Rectangle 268"/>
            <p:cNvSpPr>
              <a:spLocks noChangeArrowheads="1"/>
            </p:cNvSpPr>
            <p:nvPr/>
          </p:nvSpPr>
          <p:spPr bwMode="auto">
            <a:xfrm>
              <a:off x="7360617" y="2309644"/>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5" name="Rectangle 269"/>
            <p:cNvSpPr>
              <a:spLocks noChangeArrowheads="1"/>
            </p:cNvSpPr>
            <p:nvPr/>
          </p:nvSpPr>
          <p:spPr bwMode="auto">
            <a:xfrm>
              <a:off x="7406655" y="230964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6" name="Rectangle 270"/>
            <p:cNvSpPr>
              <a:spLocks noChangeArrowheads="1"/>
            </p:cNvSpPr>
            <p:nvPr/>
          </p:nvSpPr>
          <p:spPr bwMode="auto">
            <a:xfrm>
              <a:off x="7443167" y="2309644"/>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7" name="Rectangle 271"/>
            <p:cNvSpPr>
              <a:spLocks noChangeArrowheads="1"/>
            </p:cNvSpPr>
            <p:nvPr/>
          </p:nvSpPr>
          <p:spPr bwMode="auto">
            <a:xfrm>
              <a:off x="7501905" y="2309644"/>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58" name="Rectangle 272"/>
            <p:cNvSpPr>
              <a:spLocks noChangeArrowheads="1"/>
            </p:cNvSpPr>
            <p:nvPr/>
          </p:nvSpPr>
          <p:spPr bwMode="auto">
            <a:xfrm>
              <a:off x="8346455" y="3179594"/>
              <a:ext cx="705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P</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59" name="Rectangle 273"/>
            <p:cNvSpPr>
              <a:spLocks noChangeArrowheads="1"/>
            </p:cNvSpPr>
            <p:nvPr/>
          </p:nvSpPr>
          <p:spPr bwMode="auto">
            <a:xfrm>
              <a:off x="8417892" y="3179594"/>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u</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0" name="Rectangle 274"/>
            <p:cNvSpPr>
              <a:spLocks noChangeArrowheads="1"/>
            </p:cNvSpPr>
            <p:nvPr/>
          </p:nvSpPr>
          <p:spPr bwMode="auto">
            <a:xfrm>
              <a:off x="8475042" y="317959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l</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1" name="Rectangle 275"/>
            <p:cNvSpPr>
              <a:spLocks noChangeArrowheads="1"/>
            </p:cNvSpPr>
            <p:nvPr/>
          </p:nvSpPr>
          <p:spPr bwMode="auto">
            <a:xfrm>
              <a:off x="8511555" y="317959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l</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62" name="Rectangle 276"/>
            <p:cNvSpPr>
              <a:spLocks noChangeArrowheads="1"/>
            </p:cNvSpPr>
            <p:nvPr/>
          </p:nvSpPr>
          <p:spPr bwMode="auto">
            <a:xfrm>
              <a:off x="8533780" y="3179594"/>
              <a:ext cx="2885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63" name="Rectangle 277"/>
            <p:cNvSpPr>
              <a:spLocks noChangeArrowheads="1"/>
            </p:cNvSpPr>
            <p:nvPr/>
          </p:nvSpPr>
          <p:spPr bwMode="auto">
            <a:xfrm>
              <a:off x="8570292" y="3179594"/>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64" name="Rectangle 278"/>
            <p:cNvSpPr>
              <a:spLocks noChangeArrowheads="1"/>
            </p:cNvSpPr>
            <p:nvPr/>
          </p:nvSpPr>
          <p:spPr bwMode="auto">
            <a:xfrm>
              <a:off x="8629030" y="3179594"/>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65" name="Rectangle 279"/>
            <p:cNvSpPr>
              <a:spLocks noChangeArrowheads="1"/>
            </p:cNvSpPr>
            <p:nvPr/>
          </p:nvSpPr>
          <p:spPr bwMode="auto">
            <a:xfrm>
              <a:off x="8346455" y="3297069"/>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r</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6" name="Rectangle 280"/>
            <p:cNvSpPr>
              <a:spLocks noChangeArrowheads="1"/>
            </p:cNvSpPr>
            <p:nvPr/>
          </p:nvSpPr>
          <p:spPr bwMode="auto">
            <a:xfrm>
              <a:off x="8381380" y="3297069"/>
              <a:ext cx="512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e</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7" name="Rectangle 281"/>
            <p:cNvSpPr>
              <a:spLocks noChangeArrowheads="1"/>
            </p:cNvSpPr>
            <p:nvPr/>
          </p:nvSpPr>
          <p:spPr bwMode="auto">
            <a:xfrm>
              <a:off x="8440117" y="3297069"/>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s</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8" name="Rectangle 282"/>
            <p:cNvSpPr>
              <a:spLocks noChangeArrowheads="1"/>
            </p:cNvSpPr>
            <p:nvPr/>
          </p:nvSpPr>
          <p:spPr bwMode="auto">
            <a:xfrm>
              <a:off x="8487742" y="3297069"/>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i</a:t>
              </a:r>
              <a:endParaRPr kumimoji="0" lang="en-US" altLang="en-US" sz="18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269" name="Rectangle 283"/>
            <p:cNvSpPr>
              <a:spLocks noChangeArrowheads="1"/>
            </p:cNvSpPr>
            <p:nvPr/>
          </p:nvSpPr>
          <p:spPr bwMode="auto">
            <a:xfrm>
              <a:off x="8511555" y="3297069"/>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70" name="Rectangle 284"/>
            <p:cNvSpPr>
              <a:spLocks noChangeArrowheads="1"/>
            </p:cNvSpPr>
            <p:nvPr/>
          </p:nvSpPr>
          <p:spPr bwMode="auto">
            <a:xfrm>
              <a:off x="8557592" y="3297069"/>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71" name="Rectangle 285"/>
            <p:cNvSpPr>
              <a:spLocks noChangeArrowheads="1"/>
            </p:cNvSpPr>
            <p:nvPr/>
          </p:nvSpPr>
          <p:spPr bwMode="auto">
            <a:xfrm>
              <a:off x="8592517" y="3297069"/>
              <a:ext cx="5770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72" name="Rectangle 286"/>
            <p:cNvSpPr>
              <a:spLocks noChangeArrowheads="1"/>
            </p:cNvSpPr>
            <p:nvPr/>
          </p:nvSpPr>
          <p:spPr bwMode="auto">
            <a:xfrm>
              <a:off x="8651255" y="3297069"/>
              <a:ext cx="4488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1" i="1" u="none" strike="noStrike" kern="1200" cap="none" spc="0" normalizeH="0" baseline="0" noProof="0">
                  <a:ln>
                    <a:noFill/>
                  </a:ln>
                  <a:solidFill>
                    <a:srgbClr val="FF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FF33CC"/>
                </a:solidFill>
                <a:effectLst/>
                <a:uLnTx/>
                <a:uFillTx/>
                <a:latin typeface="Arial" panose="020B0604020202020204" pitchFamily="34" charset="0"/>
                <a:ea typeface="+mn-ea"/>
                <a:cs typeface="Arial"/>
              </a:endParaRPr>
            </a:p>
          </p:txBody>
        </p:sp>
        <p:sp>
          <p:nvSpPr>
            <p:cNvPr id="284" name="Rectangle 283"/>
            <p:cNvSpPr/>
            <p:nvPr/>
          </p:nvSpPr>
          <p:spPr>
            <a:xfrm>
              <a:off x="7694160" y="1736219"/>
              <a:ext cx="55496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MSP432</a:t>
              </a:r>
            </a:p>
          </p:txBody>
        </p:sp>
      </p:grpSp>
    </p:spTree>
    <p:extLst>
      <p:ext uri="{BB962C8B-B14F-4D97-AF65-F5344CB8AC3E}">
        <p14:creationId xmlns:p14="http://schemas.microsoft.com/office/powerpoint/2010/main" val="37319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165" y="3519506"/>
            <a:ext cx="8839200" cy="2729880"/>
          </a:xfrm>
        </p:spPr>
        <p:txBody>
          <a:bodyPr>
            <a:noAutofit/>
          </a:bodyPr>
          <a:lstStyle/>
          <a:p>
            <a:pPr marL="0" indent="0">
              <a:buNone/>
            </a:pPr>
            <a:r>
              <a:rPr lang="en-US" sz="2000" b="1" dirty="0">
                <a:solidFill>
                  <a:srgbClr val="00FF00"/>
                </a:solidFill>
                <a:latin typeface="Times New Roman" panose="02020603050405020304" pitchFamily="18" charset="0"/>
                <a:cs typeface="Times New Roman" panose="02020603050405020304" pitchFamily="18" charset="0"/>
              </a:rPr>
              <a:t>a program Code Composer Studio (CCS) is running on the desktop to provide a convenient interface to an editor, the compiler, assembler, and linker</a:t>
            </a: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A </a:t>
            </a:r>
            <a:r>
              <a:rPr lang="en-US" sz="2000" b="1" dirty="0" err="1">
                <a:solidFill>
                  <a:srgbClr val="00FF00"/>
                </a:solidFill>
                <a:latin typeface="Times New Roman" panose="02020603050405020304" pitchFamily="18" charset="0"/>
                <a:cs typeface="Times New Roman" panose="02020603050405020304" pitchFamily="18" charset="0"/>
              </a:rPr>
              <a:t>Makefile</a:t>
            </a:r>
            <a:r>
              <a:rPr lang="en-US" sz="2000" b="1" dirty="0">
                <a:solidFill>
                  <a:srgbClr val="00FF00"/>
                </a:solidFill>
                <a:latin typeface="Times New Roman" panose="02020603050405020304" pitchFamily="18" charset="0"/>
                <a:cs typeface="Times New Roman" panose="02020603050405020304" pitchFamily="18" charset="0"/>
              </a:rPr>
              <a:t> is auto generated by the IDE to run the build process</a:t>
            </a:r>
          </a:p>
          <a:p>
            <a:pPr marL="0" indent="0">
              <a:buNone/>
            </a:pPr>
            <a:r>
              <a:rPr lang="en-US" sz="2000" b="1" dirty="0">
                <a:solidFill>
                  <a:srgbClr val="00FF00"/>
                </a:solidFill>
                <a:latin typeface="Times New Roman" panose="02020603050405020304" pitchFamily="18" charset="0"/>
                <a:cs typeface="Times New Roman" panose="02020603050405020304" pitchFamily="18" charset="0"/>
              </a:rPr>
              <a:t>A dedicated MCU on the Launchpad board is preprogrammed with the TI debug protocol and implements a composite USB device consisting of:</a:t>
            </a:r>
          </a:p>
          <a:p>
            <a:pPr lvl="1" fontAlgn="base"/>
            <a:r>
              <a:rPr lang="en-US" sz="1800" b="1" i="1" dirty="0" err="1">
                <a:solidFill>
                  <a:srgbClr val="FFFF00"/>
                </a:solidFill>
                <a:latin typeface="Times New Roman" panose="02020603050405020304" pitchFamily="18" charset="0"/>
                <a:cs typeface="Times New Roman" panose="02020603050405020304" pitchFamily="18" charset="0"/>
              </a:rPr>
              <a:t>ming</a:t>
            </a:r>
            <a:r>
              <a:rPr lang="en-US" sz="1800" b="1" i="1" dirty="0">
                <a:solidFill>
                  <a:srgbClr val="FFFF00"/>
                </a:solidFill>
                <a:latin typeface="Times New Roman" panose="02020603050405020304" pitchFamily="18" charset="0"/>
                <a:cs typeface="Times New Roman" panose="02020603050405020304" pitchFamily="18" charset="0"/>
              </a:rPr>
              <a:t> and debugging interface</a:t>
            </a:r>
          </a:p>
          <a:p>
            <a:pPr lvl="1" fontAlgn="base"/>
            <a:r>
              <a:rPr lang="en-US" sz="1800" b="1" i="1" dirty="0">
                <a:solidFill>
                  <a:srgbClr val="FFFF00"/>
                </a:solidFill>
                <a:latin typeface="Times New Roman" panose="02020603050405020304" pitchFamily="18" charset="0"/>
                <a:cs typeface="Times New Roman" panose="02020603050405020304" pitchFamily="18" charset="0"/>
              </a:rPr>
              <a:t>a virtual COM port that provides a link between a COM port registered on the host PC and a USART RX-TX pin pair on the target chip (MSP432) on the board</a:t>
            </a:r>
          </a:p>
        </p:txBody>
      </p:sp>
      <p:sp>
        <p:nvSpPr>
          <p:cNvPr id="4" name="Rectangle 2"/>
          <p:cNvSpPr txBox="1">
            <a:spLocks noChangeArrowheads="1"/>
          </p:cNvSpPr>
          <p:nvPr/>
        </p:nvSpPr>
        <p:spPr>
          <a:xfrm>
            <a:off x="457200" y="76200"/>
            <a:ext cx="8229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dirty="0"/>
          </a:p>
        </p:txBody>
      </p:sp>
      <p:sp>
        <p:nvSpPr>
          <p:cNvPr id="5" name="Rectangle 2"/>
          <p:cNvSpPr>
            <a:spLocks noGrp="1" noChangeArrowheads="1"/>
          </p:cNvSpPr>
          <p:nvPr>
            <p:ph type="title"/>
          </p:nvPr>
        </p:nvSpPr>
        <p:spPr>
          <a:xfrm>
            <a:off x="0" y="0"/>
            <a:ext cx="8839200" cy="76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00FF"/>
                </a:solidFill>
                <a:latin typeface="Times New Roman" panose="02020603050405020304" pitchFamily="18" charset="0"/>
                <a:ea typeface="+mn-ea"/>
                <a:cs typeface="Times New Roman" panose="02020603050405020304" pitchFamily="18" charset="0"/>
              </a:rPr>
              <a:t>Building the Project</a:t>
            </a:r>
          </a:p>
        </p:txBody>
      </p:sp>
      <p:pic>
        <p:nvPicPr>
          <p:cNvPr id="7" name="Picture 6"/>
          <p:cNvPicPr>
            <a:picLocks noChangeAspect="1"/>
          </p:cNvPicPr>
          <p:nvPr/>
        </p:nvPicPr>
        <p:blipFill>
          <a:blip r:embed="rId2"/>
          <a:stretch>
            <a:fillRect/>
          </a:stretch>
        </p:blipFill>
        <p:spPr>
          <a:xfrm>
            <a:off x="5486400" y="1192061"/>
            <a:ext cx="3035947" cy="1792834"/>
          </a:xfrm>
          <a:prstGeom prst="rect">
            <a:avLst/>
          </a:prstGeom>
        </p:spPr>
      </p:pic>
      <p:sp>
        <p:nvSpPr>
          <p:cNvPr id="8" name="TextBox 7"/>
          <p:cNvSpPr txBox="1"/>
          <p:nvPr/>
        </p:nvSpPr>
        <p:spPr>
          <a:xfrm>
            <a:off x="2634265" y="1687769"/>
            <a:ext cx="2796150" cy="400110"/>
          </a:xfrm>
          <a:prstGeom prst="rect">
            <a:avLst/>
          </a:prstGeom>
          <a:noFill/>
        </p:spPr>
        <p:txBody>
          <a:bodyPr wrap="none" rtlCol="0">
            <a:spAutoFit/>
          </a:bodyPr>
          <a:lstStyle/>
          <a:p>
            <a:r>
              <a:rPr lang="en-US" sz="2000" b="1" dirty="0">
                <a:solidFill>
                  <a:srgbClr val="FF00FF"/>
                </a:solidFill>
                <a:latin typeface="Times New Roman" panose="02020603050405020304" pitchFamily="18" charset="0"/>
                <a:cs typeface="Times New Roman" panose="02020603050405020304" pitchFamily="18" charset="0"/>
              </a:rPr>
              <a:t>USB JTAG  Connection</a:t>
            </a:r>
          </a:p>
        </p:txBody>
      </p:sp>
      <p:sp>
        <p:nvSpPr>
          <p:cNvPr id="9" name="Left-Right Arrow 8"/>
          <p:cNvSpPr/>
          <p:nvPr/>
        </p:nvSpPr>
        <p:spPr>
          <a:xfrm>
            <a:off x="2659173" y="2087879"/>
            <a:ext cx="2746335" cy="274320"/>
          </a:xfrm>
          <a:prstGeom prst="left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152400" y="1192061"/>
            <a:ext cx="2539015" cy="1667573"/>
          </a:xfrm>
          <a:prstGeom prst="rect">
            <a:avLst/>
          </a:prstGeom>
        </p:spPr>
      </p:pic>
    </p:spTree>
    <p:extLst>
      <p:ext uri="{BB962C8B-B14F-4D97-AF65-F5344CB8AC3E}">
        <p14:creationId xmlns:p14="http://schemas.microsoft.com/office/powerpoint/2010/main" val="66415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76200"/>
            <a:ext cx="8229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dirty="0"/>
          </a:p>
        </p:txBody>
      </p:sp>
      <p:sp>
        <p:nvSpPr>
          <p:cNvPr id="7" name="Title 6"/>
          <p:cNvSpPr>
            <a:spLocks noGrp="1"/>
          </p:cNvSpPr>
          <p:nvPr>
            <p:ph type="title"/>
          </p:nvPr>
        </p:nvSpPr>
        <p:spPr>
          <a:xfrm>
            <a:off x="609600" y="-30380"/>
            <a:ext cx="8229600" cy="762000"/>
          </a:xfrm>
        </p:spPr>
        <p:txBody>
          <a:bodyPr>
            <a:normAutofit/>
          </a:bodyPr>
          <a:lstStyle/>
          <a:p>
            <a:r>
              <a:rPr lang="en-US" sz="2800" b="1" dirty="0">
                <a:solidFill>
                  <a:srgbClr val="FF00FF"/>
                </a:solidFill>
                <a:latin typeface="Times New Roman" panose="02020603050405020304" pitchFamily="18" charset="0"/>
                <a:ea typeface="+mn-ea"/>
                <a:cs typeface="Times New Roman" panose="02020603050405020304" pitchFamily="18" charset="0"/>
              </a:rPr>
              <a:t>Simple Program to Toggle I/O Pin</a:t>
            </a:r>
          </a:p>
        </p:txBody>
      </p:sp>
      <p:sp>
        <p:nvSpPr>
          <p:cNvPr id="5" name="Rectangle 4"/>
          <p:cNvSpPr/>
          <p:nvPr/>
        </p:nvSpPr>
        <p:spPr>
          <a:xfrm>
            <a:off x="0" y="609600"/>
            <a:ext cx="8953500" cy="4247317"/>
          </a:xfrm>
          <a:prstGeom prst="rect">
            <a:avLst/>
          </a:prstGeom>
        </p:spPr>
        <p:txBody>
          <a:bodyPr wrap="square">
            <a:spAutoFit/>
          </a:bodyPr>
          <a:lstStyle/>
          <a:p>
            <a:r>
              <a:rPr lang="en-US" b="1" i="1" dirty="0">
                <a:solidFill>
                  <a:srgbClr val="FF00FF"/>
                </a:solidFill>
                <a:latin typeface="Times New Roman" panose="02020603050405020304" pitchFamily="18" charset="0"/>
                <a:cs typeface="Times New Roman" panose="02020603050405020304" pitchFamily="18" charset="0"/>
              </a:rPr>
              <a:t>#include </a:t>
            </a:r>
            <a:r>
              <a:rPr lang="en-US" b="1" i="1" dirty="0">
                <a:solidFill>
                  <a:srgbClr val="FF0080"/>
                </a:solidFill>
                <a:latin typeface="Times New Roman" panose="02020603050405020304" pitchFamily="18" charset="0"/>
                <a:cs typeface="Times New Roman" panose="02020603050405020304" pitchFamily="18" charset="0"/>
              </a:rPr>
              <a:t>"</a:t>
            </a:r>
            <a:r>
              <a:rPr lang="en-US" b="1" i="1" dirty="0" err="1">
                <a:solidFill>
                  <a:srgbClr val="FF0080"/>
                </a:solidFill>
                <a:latin typeface="Times New Roman" panose="02020603050405020304" pitchFamily="18" charset="0"/>
                <a:cs typeface="Times New Roman" panose="02020603050405020304" pitchFamily="18" charset="0"/>
              </a:rPr>
              <a:t>msp.h</a:t>
            </a:r>
            <a:r>
              <a:rPr lang="en-US" b="1" i="1" dirty="0">
                <a:solidFill>
                  <a:srgbClr val="FF0080"/>
                </a:solidFill>
                <a:latin typeface="Times New Roman" panose="02020603050405020304" pitchFamily="18" charset="0"/>
                <a:cs typeface="Times New Roman" panose="02020603050405020304" pitchFamily="18" charset="0"/>
              </a:rPr>
              <a:t>"</a:t>
            </a:r>
          </a:p>
          <a:p>
            <a:r>
              <a:rPr lang="en-US" b="1" i="1" dirty="0">
                <a:solidFill>
                  <a:srgbClr val="FF00FF"/>
                </a:solidFill>
                <a:latin typeface="Times New Roman" panose="02020603050405020304" pitchFamily="18" charset="0"/>
                <a:cs typeface="Times New Roman" panose="02020603050405020304" pitchFamily="18" charset="0"/>
              </a:rPr>
              <a:t>#include </a:t>
            </a:r>
            <a:r>
              <a:rPr lang="en-US" b="1" i="1" dirty="0">
                <a:solidFill>
                  <a:srgbClr val="FF0080"/>
                </a:solidFill>
                <a:latin typeface="Times New Roman" panose="02020603050405020304" pitchFamily="18" charset="0"/>
                <a:cs typeface="Times New Roman" panose="02020603050405020304" pitchFamily="18" charset="0"/>
              </a:rPr>
              <a:t>&lt;</a:t>
            </a:r>
            <a:r>
              <a:rPr lang="en-US" b="1" i="1" dirty="0" err="1">
                <a:solidFill>
                  <a:srgbClr val="FF0080"/>
                </a:solidFill>
                <a:latin typeface="Times New Roman" panose="02020603050405020304" pitchFamily="18" charset="0"/>
                <a:cs typeface="Times New Roman" panose="02020603050405020304" pitchFamily="18" charset="0"/>
              </a:rPr>
              <a:t>stdint.h</a:t>
            </a:r>
            <a:r>
              <a:rPr lang="en-US" b="1" i="1" dirty="0">
                <a:solidFill>
                  <a:srgbClr val="FF0080"/>
                </a:solidFill>
                <a:latin typeface="Times New Roman" panose="02020603050405020304" pitchFamily="18" charset="0"/>
                <a:cs typeface="Times New Roman" panose="02020603050405020304" pitchFamily="18" charset="0"/>
              </a:rPr>
              <a:t>&gt;</a:t>
            </a:r>
          </a:p>
          <a:p>
            <a:endParaRPr lang="en-US" b="1" i="1" dirty="0">
              <a:solidFill>
                <a:srgbClr val="FF0080"/>
              </a:solidFill>
              <a:latin typeface="Times New Roman" panose="02020603050405020304" pitchFamily="18" charset="0"/>
              <a:cs typeface="Times New Roman" panose="02020603050405020304" pitchFamily="18" charset="0"/>
            </a:endParaRPr>
          </a:p>
          <a:p>
            <a:r>
              <a:rPr lang="en-US" b="1" dirty="0">
                <a:solidFill>
                  <a:srgbClr val="FF00FF"/>
                </a:solidFill>
                <a:latin typeface="Times New Roman" panose="02020603050405020304" pitchFamily="18" charset="0"/>
                <a:cs typeface="Times New Roman" panose="02020603050405020304" pitchFamily="18" charset="0"/>
              </a:rPr>
              <a:t>void</a:t>
            </a:r>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00FFFF"/>
                </a:solidFill>
                <a:latin typeface="Times New Roman" panose="02020603050405020304" pitchFamily="18" charset="0"/>
                <a:cs typeface="Times New Roman" panose="02020603050405020304" pitchFamily="18" charset="0"/>
              </a:rPr>
              <a:t>main</a:t>
            </a:r>
            <a:r>
              <a:rPr lang="en-US" b="1" i="1" dirty="0">
                <a:solidFill>
                  <a:srgbClr val="000000"/>
                </a:solidFill>
                <a:latin typeface="Times New Roman" panose="02020603050405020304" pitchFamily="18" charset="0"/>
                <a:cs typeface="Times New Roman" panose="02020603050405020304" pitchFamily="18" charset="0"/>
              </a:rPr>
              <a:t>(</a:t>
            </a:r>
            <a:r>
              <a:rPr lang="en-US" b="1" i="1" dirty="0">
                <a:solidFill>
                  <a:srgbClr val="FF00FF"/>
                </a:solidFill>
                <a:latin typeface="Times New Roman" panose="02020603050405020304" pitchFamily="18" charset="0"/>
                <a:cs typeface="Times New Roman" panose="02020603050405020304" pitchFamily="18" charset="0"/>
              </a:rPr>
              <a:t>void)  </a:t>
            </a:r>
            <a:r>
              <a:rPr lang="en-US" b="1" dirty="0">
                <a:solidFill>
                  <a:srgbClr val="FF00FF"/>
                </a:solidFill>
                <a:latin typeface="Times New Roman" panose="02020603050405020304" pitchFamily="18" charset="0"/>
                <a:cs typeface="Times New Roman" panose="02020603050405020304" pitchFamily="18" charset="0"/>
              </a:rPr>
              <a:t>{</a:t>
            </a:r>
          </a:p>
          <a:p>
            <a:r>
              <a:rPr lang="en-US" b="1" i="1" dirty="0">
                <a:solidFill>
                  <a:srgbClr val="FF00FF"/>
                </a:solidFill>
                <a:latin typeface="Times New Roman" panose="02020603050405020304" pitchFamily="18" charset="0"/>
                <a:cs typeface="Times New Roman" panose="02020603050405020304" pitchFamily="18" charset="0"/>
              </a:rPr>
              <a:t>   volatile uint_32 </a:t>
            </a:r>
            <a:r>
              <a:rPr lang="en-US" b="1" i="1" dirty="0" err="1">
                <a:solidFill>
                  <a:srgbClr val="FF00FF"/>
                </a:solidFill>
                <a:latin typeface="Times New Roman" panose="02020603050405020304" pitchFamily="18" charset="0"/>
                <a:cs typeface="Times New Roman" panose="02020603050405020304" pitchFamily="18" charset="0"/>
              </a:rPr>
              <a:t>i</a:t>
            </a:r>
            <a:r>
              <a:rPr lang="en-US" b="1" i="1" dirty="0">
                <a:solidFill>
                  <a:srgbClr val="FF00FF"/>
                </a:solidFill>
                <a:latin typeface="Times New Roman" panose="02020603050405020304" pitchFamily="18" charset="0"/>
                <a:cs typeface="Times New Roman" panose="02020603050405020304" pitchFamily="18" charset="0"/>
              </a:rPr>
              <a:t> ;</a:t>
            </a:r>
          </a:p>
          <a:p>
            <a:endParaRPr lang="en-US" b="1" i="1" dirty="0">
              <a:solidFill>
                <a:srgbClr val="0000FF"/>
              </a:solidFill>
              <a:latin typeface="Times New Roman" panose="02020603050405020304" pitchFamily="18" charset="0"/>
              <a:cs typeface="Times New Roman" panose="02020603050405020304" pitchFamily="18" charset="0"/>
            </a:endParaRPr>
          </a:p>
          <a:p>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FFFF00"/>
                </a:solidFill>
                <a:latin typeface="Times New Roman" panose="02020603050405020304" pitchFamily="18" charset="0"/>
                <a:cs typeface="Times New Roman" panose="02020603050405020304" pitchFamily="18" charset="0"/>
              </a:rPr>
              <a:t>WDT_A-&gt;CTL = WDT_A_CTL_PW | WDT_A_CTL_HOLD; 	</a:t>
            </a:r>
            <a:r>
              <a:rPr lang="en-US" b="1" i="1" dirty="0">
                <a:solidFill>
                  <a:srgbClr val="00FF00"/>
                </a:solidFill>
                <a:latin typeface="Times New Roman" panose="02020603050405020304" pitchFamily="18" charset="0"/>
                <a:cs typeface="Times New Roman" panose="02020603050405020304" pitchFamily="18" charset="0"/>
              </a:rPr>
              <a:t>// stop watchdog timer</a:t>
            </a:r>
          </a:p>
          <a:p>
            <a:r>
              <a:rPr lang="en-US" b="1" dirty="0">
                <a:solidFill>
                  <a:srgbClr val="FF00FF"/>
                </a:solidFill>
                <a:latin typeface="Times New Roman" panose="02020603050405020304" pitchFamily="18" charset="0"/>
                <a:cs typeface="Times New Roman" panose="02020603050405020304" pitchFamily="18" charset="0"/>
              </a:rPr>
              <a:t>   </a:t>
            </a:r>
            <a:r>
              <a:rPr lang="en-US" b="1" dirty="0">
                <a:solidFill>
                  <a:srgbClr val="00FFFF"/>
                </a:solidFill>
                <a:latin typeface="Times New Roman" panose="02020603050405020304" pitchFamily="18" charset="0"/>
                <a:cs typeface="Times New Roman" panose="02020603050405020304" pitchFamily="18" charset="0"/>
              </a:rPr>
              <a:t>P1-&gt;DIR |= BIT0 ;					</a:t>
            </a:r>
            <a:r>
              <a:rPr lang="en-US" b="1" i="1" dirty="0">
                <a:solidFill>
                  <a:srgbClr val="00FF00"/>
                </a:solidFill>
                <a:latin typeface="Times New Roman" panose="02020603050405020304" pitchFamily="18" charset="0"/>
                <a:cs typeface="Times New Roman" panose="02020603050405020304" pitchFamily="18" charset="0"/>
              </a:rPr>
              <a:t>// P1 set as an output</a:t>
            </a:r>
          </a:p>
          <a:p>
            <a:endParaRPr lang="en-US" b="1" dirty="0">
              <a:solidFill>
                <a:srgbClr val="FF00FF"/>
              </a:solidFill>
              <a:latin typeface="Times New Roman" panose="02020603050405020304" pitchFamily="18" charset="0"/>
              <a:cs typeface="Times New Roman" panose="02020603050405020304" pitchFamily="18" charset="0"/>
            </a:endParaRPr>
          </a:p>
          <a:p>
            <a:r>
              <a:rPr lang="en-US" b="1" i="1" dirty="0">
                <a:solidFill>
                  <a:srgbClr val="FF00FF"/>
                </a:solidFill>
                <a:latin typeface="Times New Roman" panose="02020603050405020304" pitchFamily="18" charset="0"/>
                <a:cs typeface="Times New Roman" panose="02020603050405020304" pitchFamily="18" charset="0"/>
              </a:rPr>
              <a:t>       </a:t>
            </a:r>
            <a:r>
              <a:rPr lang="en-US" b="1" i="1" dirty="0">
                <a:solidFill>
                  <a:srgbClr val="FF00FF"/>
                </a:solidFill>
                <a:latin typeface="Consolas" panose="020B0609020204030204" pitchFamily="49" charset="0"/>
              </a:rPr>
              <a:t>while(1)</a:t>
            </a:r>
          </a:p>
          <a:p>
            <a:r>
              <a:rPr lang="en-US" b="1" dirty="0">
                <a:solidFill>
                  <a:srgbClr val="FF00FF"/>
                </a:solidFill>
                <a:latin typeface="Consolas" panose="020B0609020204030204" pitchFamily="49" charset="0"/>
              </a:rPr>
              <a:t>    {</a:t>
            </a:r>
            <a:endParaRPr lang="en-US" b="1" dirty="0">
              <a:solidFill>
                <a:srgbClr val="FF00FF"/>
              </a:solidFill>
              <a:latin typeface="Times New Roman" panose="02020603050405020304" pitchFamily="18" charset="0"/>
              <a:cs typeface="Times New Roman" panose="02020603050405020304" pitchFamily="18" charset="0"/>
            </a:endParaRPr>
          </a:p>
          <a:p>
            <a:r>
              <a:rPr lang="en-US" b="1" i="1" dirty="0">
                <a:solidFill>
                  <a:srgbClr val="FF0080"/>
                </a:solidFill>
                <a:latin typeface="Times New Roman" panose="02020603050405020304" pitchFamily="18" charset="0"/>
                <a:cs typeface="Times New Roman" panose="02020603050405020304" pitchFamily="18" charset="0"/>
              </a:rPr>
              <a:t>	</a:t>
            </a:r>
            <a:r>
              <a:rPr lang="en-US" b="1" i="1" dirty="0">
                <a:solidFill>
                  <a:srgbClr val="00FFFF"/>
                </a:solidFill>
                <a:latin typeface="Times New Roman" panose="02020603050405020304" pitchFamily="18" charset="0"/>
                <a:cs typeface="Times New Roman" panose="02020603050405020304" pitchFamily="18" charset="0"/>
              </a:rPr>
              <a:t>P1OUT ^= BIT0 ;			</a:t>
            </a:r>
            <a:r>
              <a:rPr lang="en-US" b="1" i="1" dirty="0">
                <a:solidFill>
                  <a:srgbClr val="00FF00"/>
                </a:solidFill>
                <a:latin typeface="Times New Roman" panose="02020603050405020304" pitchFamily="18" charset="0"/>
                <a:cs typeface="Times New Roman" panose="02020603050405020304" pitchFamily="18" charset="0"/>
              </a:rPr>
              <a:t>// blink P1.0 LED</a:t>
            </a:r>
          </a:p>
          <a:p>
            <a:r>
              <a:rPr lang="en-US" b="1" i="1" dirty="0">
                <a:solidFill>
                  <a:srgbClr val="00FFFF"/>
                </a:solidFill>
                <a:latin typeface="Times New Roman" panose="02020603050405020304" pitchFamily="18" charset="0"/>
                <a:cs typeface="Times New Roman" panose="02020603050405020304" pitchFamily="18" charset="0"/>
              </a:rPr>
              <a:t>	for ( I = 20000; I &gt; 0; </a:t>
            </a:r>
            <a:r>
              <a:rPr lang="en-US" b="1" i="1" dirty="0" err="1">
                <a:solidFill>
                  <a:srgbClr val="00FFFF"/>
                </a:solidFill>
                <a:latin typeface="Times New Roman" panose="02020603050405020304" pitchFamily="18" charset="0"/>
                <a:cs typeface="Times New Roman" panose="02020603050405020304" pitchFamily="18" charset="0"/>
              </a:rPr>
              <a:t>i</a:t>
            </a:r>
            <a:r>
              <a:rPr lang="en-US" b="1" i="1" dirty="0">
                <a:solidFill>
                  <a:srgbClr val="00FFFF"/>
                </a:solidFill>
                <a:latin typeface="Times New Roman" panose="02020603050405020304" pitchFamily="18" charset="0"/>
                <a:cs typeface="Times New Roman" panose="02020603050405020304" pitchFamily="18" charset="0"/>
              </a:rPr>
              <a:t>--) ;		</a:t>
            </a:r>
            <a:r>
              <a:rPr lang="en-US" b="1" i="1" dirty="0">
                <a:solidFill>
                  <a:srgbClr val="00FF00"/>
                </a:solidFill>
                <a:latin typeface="Times New Roman" panose="02020603050405020304" pitchFamily="18" charset="0"/>
                <a:cs typeface="Times New Roman" panose="02020603050405020304" pitchFamily="18" charset="0"/>
              </a:rPr>
              <a:t>// Delay</a:t>
            </a:r>
          </a:p>
          <a:p>
            <a:r>
              <a:rPr lang="en-US" b="1" i="1" dirty="0">
                <a:solidFill>
                  <a:srgbClr val="FF00FF"/>
                </a:solidFill>
                <a:latin typeface="Times New Roman" panose="02020603050405020304" pitchFamily="18" charset="0"/>
                <a:cs typeface="Times New Roman" panose="02020603050405020304" pitchFamily="18" charset="0"/>
              </a:rPr>
              <a:t>         </a:t>
            </a:r>
            <a:r>
              <a:rPr lang="en-US" b="1" dirty="0">
                <a:solidFill>
                  <a:srgbClr val="FF00FF"/>
                </a:solidFill>
                <a:latin typeface="Consolas" panose="020B0609020204030204" pitchFamily="49" charset="0"/>
              </a:rPr>
              <a:t>} </a:t>
            </a:r>
          </a:p>
          <a:p>
            <a:r>
              <a:rPr lang="en-US" b="1" dirty="0">
                <a:solidFill>
                  <a:srgbClr val="FF00FF"/>
                </a:solidFill>
                <a:latin typeface="Consolas" panose="020B0609020204030204" pitchFamily="49" charset="0"/>
              </a:rPr>
              <a:t>}	</a:t>
            </a:r>
          </a:p>
        </p:txBody>
      </p:sp>
      <p:sp>
        <p:nvSpPr>
          <p:cNvPr id="10" name="Rectangle 9"/>
          <p:cNvSpPr/>
          <p:nvPr/>
        </p:nvSpPr>
        <p:spPr>
          <a:xfrm>
            <a:off x="762000" y="5791200"/>
            <a:ext cx="9010650" cy="646331"/>
          </a:xfrm>
          <a:prstGeom prst="rect">
            <a:avLst/>
          </a:prstGeom>
        </p:spPr>
        <p:txBody>
          <a:bodyPr wrap="square">
            <a:spAutoFit/>
          </a:bodyPr>
          <a:lstStyle/>
          <a:p>
            <a:r>
              <a:rPr lang="en-US" b="1" i="1" dirty="0">
                <a:solidFill>
                  <a:srgbClr val="FF00FF"/>
                </a:solidFill>
                <a:latin typeface="Times New Roman" panose="02020603050405020304" pitchFamily="18" charset="0"/>
                <a:cs typeface="Times New Roman" panose="02020603050405020304" pitchFamily="18" charset="0"/>
              </a:rPr>
              <a:t>WDTCTL = WDTPW | WDTHOLD;      </a:t>
            </a:r>
            <a:r>
              <a:rPr lang="en-US" b="1" i="1" dirty="0">
                <a:solidFill>
                  <a:srgbClr val="00FF00"/>
                </a:solidFill>
                <a:latin typeface="Times New Roman" panose="02020603050405020304" pitchFamily="18" charset="0"/>
                <a:cs typeface="Times New Roman" panose="02020603050405020304" pitchFamily="18" charset="0"/>
              </a:rPr>
              <a:t>// Stop watchdog timer</a:t>
            </a:r>
          </a:p>
          <a:p>
            <a:r>
              <a:rPr lang="en-US" b="1" i="1" dirty="0">
                <a:solidFill>
                  <a:srgbClr val="00FF00"/>
                </a:solidFill>
                <a:latin typeface="Times New Roman" panose="02020603050405020304" pitchFamily="18" charset="0"/>
                <a:cs typeface="Times New Roman" panose="02020603050405020304" pitchFamily="18" charset="0"/>
              </a:rPr>
              <a:t>P1DIR |= BIT0 ;</a:t>
            </a:r>
          </a:p>
        </p:txBody>
      </p:sp>
    </p:spTree>
    <p:extLst>
      <p:ext uri="{BB962C8B-B14F-4D97-AF65-F5344CB8AC3E}">
        <p14:creationId xmlns:p14="http://schemas.microsoft.com/office/powerpoint/2010/main" val="345477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417" y="60152"/>
            <a:ext cx="8229600" cy="41592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400" b="1" kern="1200" dirty="0">
                <a:solidFill>
                  <a:srgbClr val="FF00FF"/>
                </a:solidFill>
                <a:latin typeface="Times New Roman" panose="02020603050405020304" pitchFamily="18" charset="0"/>
                <a:ea typeface="+mn-ea"/>
                <a:cs typeface="Times New Roman" panose="02020603050405020304" pitchFamily="18" charset="0"/>
              </a:rPr>
              <a:t>Prelab Design of LED Interface</a:t>
            </a:r>
          </a:p>
        </p:txBody>
      </p:sp>
      <p:sp>
        <p:nvSpPr>
          <p:cNvPr id="3" name="Content Placeholder 2"/>
          <p:cNvSpPr>
            <a:spLocks noGrp="1"/>
          </p:cNvSpPr>
          <p:nvPr>
            <p:ph idx="1"/>
          </p:nvPr>
        </p:nvSpPr>
        <p:spPr>
          <a:xfrm>
            <a:off x="76200" y="504826"/>
            <a:ext cx="8610600" cy="453327"/>
          </a:xfrm>
        </p:spPr>
        <p:txBody>
          <a:bodyPr>
            <a:noAutofit/>
          </a:bodyPr>
          <a:lstStyle/>
          <a:p>
            <a:pPr marL="0" indent="0" eaLnBrk="1" hangingPunct="1">
              <a:spcBef>
                <a:spcPts val="0"/>
              </a:spcBef>
              <a:spcAft>
                <a:spcPts val="600"/>
              </a:spcAft>
              <a:buNone/>
            </a:pPr>
            <a:r>
              <a:rPr lang="en-US" altLang="en-US" sz="1800" b="1" dirty="0">
                <a:solidFill>
                  <a:srgbClr val="00FF00"/>
                </a:solidFill>
                <a:latin typeface="Times New Roman" panose="02020603050405020304" pitchFamily="18" charset="0"/>
                <a:cs typeface="Times New Roman" panose="02020603050405020304" pitchFamily="18" charset="0"/>
              </a:rPr>
              <a:t>Design a proper interface to drive a LED from a port pin on the MSP432</a:t>
            </a:r>
          </a:p>
          <a:p>
            <a:pPr lvl="1">
              <a:spcBef>
                <a:spcPts val="0"/>
              </a:spcBef>
              <a:spcAft>
                <a:spcPts val="600"/>
              </a:spcAft>
            </a:pPr>
            <a:endParaRPr lang="en-US" altLang="en-US" b="1" dirty="0">
              <a:solidFill>
                <a:srgbClr val="00FF00"/>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5" name="AutoShape 13" descr="Image result for LED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6" name="AutoShape 15" descr="Image result for LED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20" name="Group 19"/>
          <p:cNvGrpSpPr/>
          <p:nvPr/>
        </p:nvGrpSpPr>
        <p:grpSpPr>
          <a:xfrm>
            <a:off x="4956228" y="958153"/>
            <a:ext cx="3910573" cy="4088909"/>
            <a:chOff x="3179955" y="962991"/>
            <a:chExt cx="5095875" cy="5384895"/>
          </a:xfrm>
        </p:grpSpPr>
        <p:pic>
          <p:nvPicPr>
            <p:cNvPr id="25" name="Picture 24"/>
            <p:cNvPicPr>
              <a:picLocks noChangeAspect="1"/>
            </p:cNvPicPr>
            <p:nvPr/>
          </p:nvPicPr>
          <p:blipFill>
            <a:blip r:embed="rId2"/>
            <a:stretch>
              <a:fillRect/>
            </a:stretch>
          </p:blipFill>
          <p:spPr>
            <a:xfrm>
              <a:off x="3179955" y="962991"/>
              <a:ext cx="5095875" cy="5181600"/>
            </a:xfrm>
            <a:prstGeom prst="rect">
              <a:avLst/>
            </a:prstGeom>
          </p:spPr>
        </p:pic>
        <p:sp>
          <p:nvSpPr>
            <p:cNvPr id="28" name="TextBox 27"/>
            <p:cNvSpPr txBox="1"/>
            <p:nvPr/>
          </p:nvSpPr>
          <p:spPr>
            <a:xfrm>
              <a:off x="7143478" y="5623364"/>
              <a:ext cx="426720" cy="369332"/>
            </a:xfrm>
            <a:prstGeom prst="rect">
              <a:avLst/>
            </a:prstGeom>
            <a:solidFill>
              <a:schemeClr val="tx1"/>
            </a:solidFill>
          </p:spPr>
          <p:txBody>
            <a:bodyPr wrap="none" rtlCol="0">
              <a:spAutoFit/>
            </a:bodyPr>
            <a:lstStyle>
              <a:defPPr>
                <a:defRPr lang="en-US"/>
              </a:defPPr>
              <a:lvl1pPr>
                <a:defRPr sz="1600" b="1">
                  <a:solidFill>
                    <a:srgbClr val="00FF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V  </a:t>
              </a:r>
            </a:p>
          </p:txBody>
        </p:sp>
        <p:sp>
          <p:nvSpPr>
            <p:cNvPr id="29" name="TextBox 28"/>
            <p:cNvSpPr txBox="1"/>
            <p:nvPr/>
          </p:nvSpPr>
          <p:spPr>
            <a:xfrm>
              <a:off x="6294430" y="4958907"/>
              <a:ext cx="1821332" cy="584775"/>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a:ea typeface="+mn-ea"/>
                  <a:cs typeface="Arial"/>
                </a:rPr>
                <a:t>LED Type and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Arial"/>
                <a:ea typeface="+mn-ea"/>
                <a:cs typeface="Arial"/>
              </a:endParaRPr>
            </a:p>
          </p:txBody>
        </p:sp>
        <p:sp>
          <p:nvSpPr>
            <p:cNvPr id="30" name="TextBox 29"/>
            <p:cNvSpPr txBox="1"/>
            <p:nvPr/>
          </p:nvSpPr>
          <p:spPr>
            <a:xfrm>
              <a:off x="4039035" y="5861494"/>
              <a:ext cx="3223553" cy="48639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0    1     2     3      4      5   </a:t>
              </a:r>
            </a:p>
          </p:txBody>
        </p:sp>
        <p:sp>
          <p:nvSpPr>
            <p:cNvPr id="31" name="TextBox 30"/>
            <p:cNvSpPr txBox="1"/>
            <p:nvPr/>
          </p:nvSpPr>
          <p:spPr>
            <a:xfrm>
              <a:off x="3436952" y="2567824"/>
              <a:ext cx="683481" cy="3404745"/>
            </a:xfrm>
            <a:prstGeom prst="rect">
              <a:avLst/>
            </a:prstGeom>
            <a:solidFill>
              <a:schemeClr val="tx1"/>
            </a:solid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50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40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30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20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10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Arial"/>
                  <a:ea typeface="+mn-ea"/>
                  <a:cs typeface="Arial"/>
                </a:rPr>
                <a:t> 0</a:t>
              </a:r>
            </a:p>
          </p:txBody>
        </p:sp>
        <p:cxnSp>
          <p:nvCxnSpPr>
            <p:cNvPr id="34" name="Straight Connector 33"/>
            <p:cNvCxnSpPr/>
            <p:nvPr/>
          </p:nvCxnSpPr>
          <p:spPr>
            <a:xfrm>
              <a:off x="4003420" y="4655950"/>
              <a:ext cx="2978891" cy="0"/>
            </a:xfrm>
            <a:prstGeom prst="line">
              <a:avLst/>
            </a:prstGeom>
            <a:ln w="38100">
              <a:solidFill>
                <a:srgbClr val="00FF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3857655" y="5808030"/>
              <a:ext cx="3291840" cy="0"/>
            </a:xfrm>
            <a:prstGeom prst="line">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rot="16200000">
              <a:off x="4225032" y="1516845"/>
              <a:ext cx="1147330" cy="541436"/>
            </a:xfrm>
            <a:prstGeom prst="rect">
              <a:avLst/>
            </a:prstGeom>
            <a:solidFill>
              <a:schemeClr val="tx1"/>
            </a:solid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FF"/>
                  </a:solidFill>
                  <a:effectLst/>
                  <a:uLnTx/>
                  <a:uFillTx/>
                  <a:latin typeface="Arial"/>
                  <a:ea typeface="+mn-ea"/>
                  <a:cs typeface="Arial"/>
                </a:rPr>
                <a:t>Infra-Red</a:t>
              </a:r>
            </a:p>
          </p:txBody>
        </p:sp>
        <p:sp>
          <p:nvSpPr>
            <p:cNvPr id="37" name="Rectangle 36"/>
            <p:cNvSpPr/>
            <p:nvPr/>
          </p:nvSpPr>
          <p:spPr>
            <a:xfrm rot="16200000">
              <a:off x="4915941" y="1758725"/>
              <a:ext cx="617617" cy="541436"/>
            </a:xfrm>
            <a:prstGeom prst="rect">
              <a:avLst/>
            </a:prstGeom>
            <a:solidFill>
              <a:schemeClr val="tx1"/>
            </a:solid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Arial"/>
                </a:rPr>
                <a:t>Red</a:t>
              </a:r>
            </a:p>
          </p:txBody>
        </p:sp>
        <p:sp>
          <p:nvSpPr>
            <p:cNvPr id="38" name="Rectangle 37"/>
            <p:cNvSpPr/>
            <p:nvPr/>
          </p:nvSpPr>
          <p:spPr>
            <a:xfrm rot="16200000">
              <a:off x="5176179" y="1655666"/>
              <a:ext cx="960962" cy="541436"/>
            </a:xfrm>
            <a:prstGeom prst="rect">
              <a:avLst/>
            </a:prstGeom>
            <a:solidFill>
              <a:schemeClr val="tx1"/>
            </a:solid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rial"/>
                  <a:ea typeface="+mn-ea"/>
                  <a:cs typeface="Arial"/>
                </a:rPr>
                <a:t>Amber </a:t>
              </a:r>
            </a:p>
          </p:txBody>
        </p:sp>
        <p:sp>
          <p:nvSpPr>
            <p:cNvPr id="39" name="Rectangle 38"/>
            <p:cNvSpPr/>
            <p:nvPr/>
          </p:nvSpPr>
          <p:spPr>
            <a:xfrm rot="16200000">
              <a:off x="5949675" y="1690752"/>
              <a:ext cx="890791" cy="541436"/>
            </a:xfrm>
            <a:prstGeom prst="rect">
              <a:avLst/>
            </a:prstGeom>
            <a:solidFill>
              <a:schemeClr val="tx1"/>
            </a:solid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Arial"/>
                  <a:ea typeface="+mn-ea"/>
                  <a:cs typeface="Arial"/>
                </a:rPr>
                <a:t>Green </a:t>
              </a:r>
            </a:p>
          </p:txBody>
        </p:sp>
        <p:sp>
          <p:nvSpPr>
            <p:cNvPr id="40" name="Rectangle 39"/>
            <p:cNvSpPr/>
            <p:nvPr/>
          </p:nvSpPr>
          <p:spPr>
            <a:xfrm rot="16200000">
              <a:off x="5610624" y="1695026"/>
              <a:ext cx="884625" cy="541436"/>
            </a:xfrm>
            <a:prstGeom prst="rect">
              <a:avLst/>
            </a:prstGeom>
            <a:solidFill>
              <a:schemeClr val="tx1"/>
            </a:solid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Arial"/>
                  <a:ea typeface="+mn-ea"/>
                  <a:cs typeface="Arial"/>
                </a:rPr>
                <a:t>Yellow</a:t>
              </a:r>
            </a:p>
          </p:txBody>
        </p:sp>
        <p:sp>
          <p:nvSpPr>
            <p:cNvPr id="41" name="TextBox 40"/>
            <p:cNvSpPr txBox="1"/>
            <p:nvPr/>
          </p:nvSpPr>
          <p:spPr>
            <a:xfrm rot="16200000">
              <a:off x="6618189" y="1703469"/>
              <a:ext cx="841982" cy="541436"/>
            </a:xfrm>
            <a:prstGeom prst="rect">
              <a:avLst/>
            </a:prstGeom>
            <a:solidFill>
              <a:schemeClr val="tx1"/>
            </a:solid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Arial"/>
                </a:rPr>
                <a:t>White</a:t>
              </a:r>
            </a:p>
          </p:txBody>
        </p:sp>
        <p:sp>
          <p:nvSpPr>
            <p:cNvPr id="42" name="Rectangle 41"/>
            <p:cNvSpPr/>
            <p:nvPr/>
          </p:nvSpPr>
          <p:spPr>
            <a:xfrm rot="16200000">
              <a:off x="6355086" y="1851949"/>
              <a:ext cx="680190" cy="401065"/>
            </a:xfrm>
            <a:prstGeom prst="rect">
              <a:avLst/>
            </a:prstGeom>
            <a:solidFill>
              <a:schemeClr val="tx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FF"/>
                  </a:solidFill>
                  <a:effectLst/>
                  <a:uLnTx/>
                  <a:uFillTx/>
                  <a:latin typeface="Arial"/>
                  <a:ea typeface="+mn-ea"/>
                  <a:cs typeface="Arial"/>
                </a:rPr>
                <a:t>Blue</a:t>
              </a:r>
              <a:endParaRPr kumimoji="0" lang="en-US"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26" name="TextBox 25"/>
            <p:cNvSpPr txBox="1"/>
            <p:nvPr/>
          </p:nvSpPr>
          <p:spPr>
            <a:xfrm>
              <a:off x="3358373" y="1704264"/>
              <a:ext cx="1166595" cy="1094383"/>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a:ea typeface="+mn-ea"/>
                  <a:cs typeface="Arial"/>
                </a:rPr>
                <a:t>Forward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Arial"/>
                  <a:ea typeface="+mn-ea"/>
                  <a:cs typeface="Arial"/>
                </a:rPr>
                <a:t> Current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Arial"/>
                <a:ea typeface="+mn-ea"/>
                <a:cs typeface="Arial"/>
              </a:endParaRPr>
            </a:p>
          </p:txBody>
        </p:sp>
        <p:cxnSp>
          <p:nvCxnSpPr>
            <p:cNvPr id="27" name="Straight Connector 26"/>
            <p:cNvCxnSpPr/>
            <p:nvPr/>
          </p:nvCxnSpPr>
          <p:spPr>
            <a:xfrm>
              <a:off x="3980197" y="2416967"/>
              <a:ext cx="0" cy="3566160"/>
            </a:xfrm>
            <a:prstGeom prst="line">
              <a:avLst/>
            </a:prstGeom>
            <a:ln w="38100">
              <a:solidFill>
                <a:srgbClr val="00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36951" y="2734265"/>
              <a:ext cx="0" cy="2651760"/>
            </a:xfrm>
            <a:prstGeom prst="line">
              <a:avLst/>
            </a:prstGeom>
            <a:ln w="38100">
              <a:solidFill>
                <a:srgbClr val="00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a:off x="5677950" y="5277473"/>
            <a:ext cx="2261889" cy="679582"/>
            <a:chOff x="6389059" y="1224969"/>
            <a:chExt cx="2261889" cy="679582"/>
          </a:xfrm>
        </p:grpSpPr>
        <p:sp>
          <p:nvSpPr>
            <p:cNvPr id="51" name="Text Box 6"/>
            <p:cNvSpPr txBox="1">
              <a:spLocks noChangeArrowheads="1"/>
            </p:cNvSpPr>
            <p:nvPr/>
          </p:nvSpPr>
          <p:spPr bwMode="auto">
            <a:xfrm>
              <a:off x="6489286" y="1229817"/>
              <a:ext cx="8958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sz="2800">
                  <a:solidFill>
                    <a:schemeClr val="tx1"/>
                  </a:solidFill>
                  <a:latin typeface="Verdana" panose="020B0604030504040204" pitchFamily="34" charset="0"/>
                  <a:ea typeface="MS PGothic" panose="020B0600070205080204" pitchFamily="34" charset="-128"/>
                </a:defRPr>
              </a:lvl1pPr>
              <a:lvl2pPr marL="742950" indent="-285750">
                <a:spcBef>
                  <a:spcPct val="20000"/>
                </a:spcBef>
                <a:buFont typeface="Wingdings" panose="05000000000000000000" pitchFamily="2" charset="2"/>
                <a:buChar char="v"/>
                <a:defRPr sz="2400">
                  <a:solidFill>
                    <a:schemeClr val="tx1"/>
                  </a:solidFill>
                  <a:latin typeface="Verdana" panose="020B0604030504040204" pitchFamily="34" charset="0"/>
                  <a:ea typeface="MS PGothic" panose="020B0600070205080204" pitchFamily="34" charset="-128"/>
                </a:defRPr>
              </a:lvl2pPr>
              <a:lvl3pPr marL="1143000" indent="-228600">
                <a:spcBef>
                  <a:spcPct val="20000"/>
                </a:spcBef>
                <a:buChar char="o"/>
                <a:defRPr sz="2000">
                  <a:solidFill>
                    <a:schemeClr val="tx1"/>
                  </a:solidFill>
                  <a:latin typeface="Verdana" panose="020B0604030504040204" pitchFamily="34" charset="0"/>
                  <a:ea typeface="MS PGothic" panose="020B0600070205080204" pitchFamily="34" charset="-128"/>
                </a:defRPr>
              </a:lvl3pPr>
              <a:lvl4pPr marL="1600200" indent="-228600">
                <a:spcBef>
                  <a:spcPct val="20000"/>
                </a:spcBef>
                <a:buFont typeface="Wingdings" panose="05000000000000000000" pitchFamily="2" charset="2"/>
                <a:buChar char="Ø"/>
                <a:defRPr>
                  <a:solidFill>
                    <a:schemeClr val="tx1"/>
                  </a:solidFill>
                  <a:latin typeface="Verdana" panose="020B0604030504040204" pitchFamily="34" charset="0"/>
                  <a:ea typeface="MS PGothic" panose="020B0600070205080204" pitchFamily="34" charset="-128"/>
                </a:defRPr>
              </a:lvl4pPr>
              <a:lvl5pPr marL="2057400" indent="-228600">
                <a:spcBef>
                  <a:spcPct val="20000"/>
                </a:spcBef>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0" cap="none" spc="0" normalizeH="0" baseline="0" noProof="0" dirty="0">
                  <a:ln>
                    <a:noFill/>
                  </a:ln>
                  <a:solidFill>
                    <a:srgbClr val="00FF00"/>
                  </a:solidFill>
                  <a:effectLst/>
                  <a:uLnTx/>
                  <a:uFillTx/>
                  <a:latin typeface="Times New Roman" panose="02020603050405020304" pitchFamily="18" charset="0"/>
                  <a:ea typeface="MS PGothic" panose="020B0600070205080204" pitchFamily="34" charset="-128"/>
                  <a:cs typeface="Arial"/>
                </a:rPr>
                <a:t>anode (+)</a:t>
              </a:r>
            </a:p>
          </p:txBody>
        </p:sp>
        <p:sp>
          <p:nvSpPr>
            <p:cNvPr id="52" name="Text Box 7"/>
            <p:cNvSpPr txBox="1">
              <a:spLocks noChangeArrowheads="1"/>
            </p:cNvSpPr>
            <p:nvPr/>
          </p:nvSpPr>
          <p:spPr bwMode="auto">
            <a:xfrm>
              <a:off x="6389059" y="1518607"/>
              <a:ext cx="9961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sz="2800">
                  <a:solidFill>
                    <a:schemeClr val="tx1"/>
                  </a:solidFill>
                  <a:latin typeface="Verdana" panose="020B0604030504040204" pitchFamily="34" charset="0"/>
                  <a:ea typeface="MS PGothic" panose="020B0600070205080204" pitchFamily="34" charset="-128"/>
                </a:defRPr>
              </a:lvl1pPr>
              <a:lvl2pPr marL="742950" indent="-285750">
                <a:spcBef>
                  <a:spcPct val="20000"/>
                </a:spcBef>
                <a:buFont typeface="Wingdings" panose="05000000000000000000" pitchFamily="2" charset="2"/>
                <a:buChar char="v"/>
                <a:defRPr sz="2400">
                  <a:solidFill>
                    <a:schemeClr val="tx1"/>
                  </a:solidFill>
                  <a:latin typeface="Verdana" panose="020B0604030504040204" pitchFamily="34" charset="0"/>
                  <a:ea typeface="MS PGothic" panose="020B0600070205080204" pitchFamily="34" charset="-128"/>
                </a:defRPr>
              </a:lvl2pPr>
              <a:lvl3pPr marL="1143000" indent="-228600">
                <a:spcBef>
                  <a:spcPct val="20000"/>
                </a:spcBef>
                <a:buChar char="o"/>
                <a:defRPr sz="2000">
                  <a:solidFill>
                    <a:schemeClr val="tx1"/>
                  </a:solidFill>
                  <a:latin typeface="Verdana" panose="020B0604030504040204" pitchFamily="34" charset="0"/>
                  <a:ea typeface="MS PGothic" panose="020B0600070205080204" pitchFamily="34" charset="-128"/>
                </a:defRPr>
              </a:lvl3pPr>
              <a:lvl4pPr marL="1600200" indent="-228600">
                <a:spcBef>
                  <a:spcPct val="20000"/>
                </a:spcBef>
                <a:buFont typeface="Wingdings" panose="05000000000000000000" pitchFamily="2" charset="2"/>
                <a:buChar char="Ø"/>
                <a:defRPr>
                  <a:solidFill>
                    <a:schemeClr val="tx1"/>
                  </a:solidFill>
                  <a:latin typeface="Verdana" panose="020B0604030504040204" pitchFamily="34" charset="0"/>
                  <a:ea typeface="MS PGothic" panose="020B0600070205080204" pitchFamily="34" charset="-128"/>
                </a:defRPr>
              </a:lvl4pPr>
              <a:lvl5pPr marL="2057400" indent="-228600">
                <a:spcBef>
                  <a:spcPct val="20000"/>
                </a:spcBef>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0" cap="none" spc="0" normalizeH="0" baseline="0" noProof="0" dirty="0">
                  <a:ln>
                    <a:noFill/>
                  </a:ln>
                  <a:solidFill>
                    <a:srgbClr val="00FF00"/>
                  </a:solidFill>
                  <a:effectLst/>
                  <a:uLnTx/>
                  <a:uFillTx/>
                  <a:latin typeface="Times New Roman" panose="02020603050405020304" pitchFamily="18" charset="0"/>
                  <a:ea typeface="MS PGothic" panose="020B0600070205080204" pitchFamily="34" charset="-128"/>
                  <a:cs typeface="Arial"/>
                </a:rPr>
                <a:t>cathode (-)</a:t>
              </a:r>
            </a:p>
          </p:txBody>
        </p:sp>
        <p:grpSp>
          <p:nvGrpSpPr>
            <p:cNvPr id="53" name="Group 52"/>
            <p:cNvGrpSpPr/>
            <p:nvPr/>
          </p:nvGrpSpPr>
          <p:grpSpPr>
            <a:xfrm>
              <a:off x="7561697" y="1224969"/>
              <a:ext cx="1089251" cy="679582"/>
              <a:chOff x="495097" y="3509488"/>
              <a:chExt cx="1089251" cy="679582"/>
            </a:xfrm>
          </p:grpSpPr>
          <p:pic>
            <p:nvPicPr>
              <p:cNvPr id="54" name="Picture 10"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64288" y="3369009"/>
                <a:ext cx="679582" cy="96053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p:cNvCxnSpPr/>
              <p:nvPr/>
            </p:nvCxnSpPr>
            <p:spPr>
              <a:xfrm>
                <a:off x="495097" y="3828812"/>
                <a:ext cx="548640" cy="0"/>
              </a:xfrm>
              <a:prstGeom prst="line">
                <a:avLst/>
              </a:prstGeom>
              <a:noFill/>
              <a:ln w="38100" cap="flat" cmpd="sng" algn="ctr">
                <a:solidFill>
                  <a:srgbClr val="FF0000"/>
                </a:solidFill>
                <a:prstDash val="solid"/>
              </a:ln>
              <a:effectLst/>
            </p:spPr>
          </p:cxnSp>
          <p:cxnSp>
            <p:nvCxnSpPr>
              <p:cNvPr id="56" name="Straight Connector 55"/>
              <p:cNvCxnSpPr/>
              <p:nvPr/>
            </p:nvCxnSpPr>
            <p:spPr>
              <a:xfrm>
                <a:off x="677977" y="3949227"/>
                <a:ext cx="365760" cy="0"/>
              </a:xfrm>
              <a:prstGeom prst="line">
                <a:avLst/>
              </a:prstGeom>
              <a:noFill/>
              <a:ln w="38100" cap="flat" cmpd="sng" algn="ctr">
                <a:solidFill>
                  <a:srgbClr val="FF0000"/>
                </a:solidFill>
                <a:prstDash val="solid"/>
              </a:ln>
              <a:effectLst/>
            </p:spPr>
          </p:cxnSp>
        </p:grpSp>
      </p:grpSp>
      <p:grpSp>
        <p:nvGrpSpPr>
          <p:cNvPr id="59" name="Group 58"/>
          <p:cNvGrpSpPr/>
          <p:nvPr/>
        </p:nvGrpSpPr>
        <p:grpSpPr>
          <a:xfrm>
            <a:off x="163959" y="1229222"/>
            <a:ext cx="2712415" cy="3087470"/>
            <a:chOff x="31615" y="1354249"/>
            <a:chExt cx="2712415" cy="3087470"/>
          </a:xfrm>
        </p:grpSpPr>
        <p:grpSp>
          <p:nvGrpSpPr>
            <p:cNvPr id="60" name="Group 59"/>
            <p:cNvGrpSpPr/>
            <p:nvPr/>
          </p:nvGrpSpPr>
          <p:grpSpPr>
            <a:xfrm>
              <a:off x="31615" y="1354249"/>
              <a:ext cx="2712415" cy="2887339"/>
              <a:chOff x="31615" y="1354249"/>
              <a:chExt cx="2712415" cy="2887339"/>
            </a:xfrm>
          </p:grpSpPr>
          <p:cxnSp>
            <p:nvCxnSpPr>
              <p:cNvPr id="62" name="Straight Connector 61"/>
              <p:cNvCxnSpPr/>
              <p:nvPr/>
            </p:nvCxnSpPr>
            <p:spPr>
              <a:xfrm>
                <a:off x="1633518" y="2513111"/>
                <a:ext cx="606372" cy="0"/>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223962" y="2522636"/>
                <a:ext cx="0" cy="583696"/>
              </a:xfrm>
              <a:prstGeom prst="line">
                <a:avLst/>
              </a:prstGeom>
              <a:ln w="38100">
                <a:solidFill>
                  <a:srgbClr val="00FFFF"/>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181225" y="2770717"/>
                <a:ext cx="4347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2V</a:t>
                </a:r>
              </a:p>
            </p:txBody>
          </p:sp>
          <p:sp>
            <p:nvSpPr>
              <p:cNvPr id="65" name="TextBox 64"/>
              <p:cNvSpPr txBox="1"/>
              <p:nvPr/>
            </p:nvSpPr>
            <p:spPr>
              <a:xfrm>
                <a:off x="1577715" y="2224384"/>
                <a:ext cx="64312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10mA</a:t>
                </a:r>
              </a:p>
            </p:txBody>
          </p:sp>
          <p:cxnSp>
            <p:nvCxnSpPr>
              <p:cNvPr id="66" name="Straight Connector 65"/>
              <p:cNvCxnSpPr/>
              <p:nvPr/>
            </p:nvCxnSpPr>
            <p:spPr>
              <a:xfrm>
                <a:off x="1633518" y="2133600"/>
                <a:ext cx="0" cy="1920240"/>
              </a:xfrm>
              <a:prstGeom prst="line">
                <a:avLst/>
              </a:prstGeom>
              <a:ln w="381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61579" y="1548458"/>
                <a:ext cx="1353255" cy="523220"/>
              </a:xfrm>
              <a:prstGeom prst="rect">
                <a:avLst/>
              </a:prstGeom>
              <a:noFill/>
            </p:spPr>
            <p:txBody>
              <a:bodyPr wrap="none" rtlCol="0">
                <a:spAutoFit/>
              </a:bodyPr>
              <a:lstStyle>
                <a:defPPr>
                  <a:defRPr lang="en-US"/>
                </a:defPPr>
                <a:lvl1pPr algn="ctr">
                  <a:defRPr sz="1600" b="1">
                    <a:solidFill>
                      <a:srgbClr val="00FF00"/>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Forward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Characteristics</a:t>
                </a:r>
              </a:p>
            </p:txBody>
          </p:sp>
          <p:sp>
            <p:nvSpPr>
              <p:cNvPr id="69" name="TextBox 68"/>
              <p:cNvSpPr txBox="1"/>
              <p:nvPr/>
            </p:nvSpPr>
            <p:spPr>
              <a:xfrm>
                <a:off x="31615" y="2310287"/>
                <a:ext cx="98456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Specified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Voltage</a:t>
                </a:r>
              </a:p>
            </p:txBody>
          </p:sp>
          <p:cxnSp>
            <p:nvCxnSpPr>
              <p:cNvPr id="70" name="Straight Arrow Connector 69"/>
              <p:cNvCxnSpPr/>
              <p:nvPr/>
            </p:nvCxnSpPr>
            <p:spPr>
              <a:xfrm>
                <a:off x="2024389" y="2002583"/>
                <a:ext cx="200025" cy="403964"/>
              </a:xfrm>
              <a:prstGeom prst="straightConnector1">
                <a:avLst/>
              </a:prstGeom>
              <a:ln w="38100">
                <a:solidFill>
                  <a:srgbClr val="00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rot="16200000">
                <a:off x="1011040" y="2503571"/>
                <a:ext cx="8990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Current</a:t>
                </a:r>
              </a:p>
            </p:txBody>
          </p:sp>
          <p:sp>
            <p:nvSpPr>
              <p:cNvPr id="72" name="TextBox 71"/>
              <p:cNvSpPr txBox="1"/>
              <p:nvPr/>
            </p:nvSpPr>
            <p:spPr>
              <a:xfrm>
                <a:off x="1904954" y="3124314"/>
                <a:ext cx="83907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Voltage</a:t>
                </a:r>
              </a:p>
            </p:txBody>
          </p:sp>
          <p:cxnSp>
            <p:nvCxnSpPr>
              <p:cNvPr id="73" name="Straight Connector 72"/>
              <p:cNvCxnSpPr/>
              <p:nvPr/>
            </p:nvCxnSpPr>
            <p:spPr>
              <a:xfrm>
                <a:off x="523897" y="2929232"/>
                <a:ext cx="0" cy="1188720"/>
              </a:xfrm>
              <a:prstGeom prst="line">
                <a:avLst/>
              </a:prstGeom>
              <a:ln w="38100">
                <a:solidFill>
                  <a:srgbClr val="00FF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606360" y="3288025"/>
                <a:ext cx="310438" cy="396546"/>
              </a:xfrm>
              <a:prstGeom prst="straightConnector1">
                <a:avLst/>
              </a:prstGeom>
              <a:ln w="38100">
                <a:solidFill>
                  <a:srgbClr val="00FF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39094" y="3656813"/>
                <a:ext cx="1194045" cy="584775"/>
              </a:xfrm>
              <a:prstGeom prst="rect">
                <a:avLst/>
              </a:prstGeom>
              <a:noFill/>
            </p:spPr>
            <p:txBody>
              <a:bodyPr wrap="none" rtlCol="0">
                <a:spAutoFit/>
              </a:bodyPr>
              <a:lstStyle>
                <a:defPPr>
                  <a:defRPr lang="en-US"/>
                </a:defPPr>
                <a:lvl1pPr algn="ctr">
                  <a:defRPr sz="1600" b="1">
                    <a:solidFill>
                      <a:srgbClr val="00FF00"/>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Reverse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Breakdown</a:t>
                </a:r>
              </a:p>
            </p:txBody>
          </p:sp>
          <p:sp>
            <p:nvSpPr>
              <p:cNvPr id="76" name="Arc 75"/>
              <p:cNvSpPr/>
              <p:nvPr/>
            </p:nvSpPr>
            <p:spPr>
              <a:xfrm rot="5400000">
                <a:off x="935856" y="1762039"/>
                <a:ext cx="1780613" cy="965033"/>
              </a:xfrm>
              <a:prstGeom prst="arc">
                <a:avLst/>
              </a:prstGeom>
              <a:ln w="3810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cxnSp>
            <p:nvCxnSpPr>
              <p:cNvPr id="67" name="Straight Connector 66"/>
              <p:cNvCxnSpPr/>
              <p:nvPr/>
            </p:nvCxnSpPr>
            <p:spPr>
              <a:xfrm flipH="1" flipV="1">
                <a:off x="457200" y="3128556"/>
                <a:ext cx="2209800" cy="12612"/>
              </a:xfrm>
              <a:prstGeom prst="line">
                <a:avLst/>
              </a:prstGeom>
              <a:ln w="38100">
                <a:solidFill>
                  <a:srgbClr val="FFFF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Arc 60"/>
            <p:cNvSpPr/>
            <p:nvPr/>
          </p:nvSpPr>
          <p:spPr>
            <a:xfrm rot="15799436">
              <a:off x="37345" y="3654265"/>
              <a:ext cx="1292584" cy="282323"/>
            </a:xfrm>
            <a:prstGeom prst="arc">
              <a:avLst/>
            </a:prstGeom>
            <a:ln w="38100">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sp>
        <p:nvSpPr>
          <p:cNvPr id="77" name="Text Box 4"/>
          <p:cNvSpPr txBox="1">
            <a:spLocks noChangeArrowheads="1"/>
          </p:cNvSpPr>
          <p:nvPr/>
        </p:nvSpPr>
        <p:spPr bwMode="auto">
          <a:xfrm>
            <a:off x="409725" y="4075670"/>
            <a:ext cx="21877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sz="2800">
                <a:solidFill>
                  <a:schemeClr val="tx1"/>
                </a:solidFill>
                <a:latin typeface="Verdana" panose="020B0604030504040204" pitchFamily="34" charset="0"/>
                <a:ea typeface="MS PGothic" panose="020B0600070205080204" pitchFamily="34" charset="-128"/>
              </a:defRPr>
            </a:lvl1pPr>
            <a:lvl2pPr marL="742950" indent="-285750">
              <a:spcBef>
                <a:spcPct val="20000"/>
              </a:spcBef>
              <a:buFont typeface="Wingdings" panose="05000000000000000000" pitchFamily="2" charset="2"/>
              <a:buChar char="v"/>
              <a:defRPr sz="2400">
                <a:solidFill>
                  <a:schemeClr val="tx1"/>
                </a:solidFill>
                <a:latin typeface="Verdana" panose="020B0604030504040204" pitchFamily="34" charset="0"/>
                <a:ea typeface="MS PGothic" panose="020B0600070205080204" pitchFamily="34" charset="-128"/>
              </a:defRPr>
            </a:lvl2pPr>
            <a:lvl3pPr marL="1143000" indent="-228600">
              <a:spcBef>
                <a:spcPct val="20000"/>
              </a:spcBef>
              <a:buChar char="o"/>
              <a:defRPr sz="2000">
                <a:solidFill>
                  <a:schemeClr val="tx1"/>
                </a:solidFill>
                <a:latin typeface="Verdana" panose="020B0604030504040204" pitchFamily="34" charset="0"/>
                <a:ea typeface="MS PGothic" panose="020B0600070205080204" pitchFamily="34" charset="-128"/>
              </a:defRPr>
            </a:lvl3pPr>
            <a:lvl4pPr marL="1600200" indent="-228600">
              <a:spcBef>
                <a:spcPct val="20000"/>
              </a:spcBef>
              <a:buFont typeface="Wingdings" panose="05000000000000000000" pitchFamily="2" charset="2"/>
              <a:buChar char="Ø"/>
              <a:defRPr>
                <a:solidFill>
                  <a:schemeClr val="tx1"/>
                </a:solidFill>
                <a:latin typeface="Verdana" panose="020B0604030504040204" pitchFamily="34" charset="0"/>
                <a:ea typeface="MS PGothic" panose="020B0600070205080204" pitchFamily="34" charset="-128"/>
              </a:defRPr>
            </a:lvl4pPr>
            <a:lvl5pPr marL="2057400" indent="-228600">
              <a:spcBef>
                <a:spcPct val="20000"/>
              </a:spcBef>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FFFF00"/>
                </a:solidFill>
                <a:effectLst/>
                <a:uLnTx/>
                <a:uFillTx/>
                <a:latin typeface="Times New Roman" panose="02020603050405020304" pitchFamily="18" charset="0"/>
                <a:ea typeface="MS PGothic" panose="020B0600070205080204" pitchFamily="34" charset="-128"/>
                <a:cs typeface="Arial"/>
              </a:rPr>
              <a:t>LED current v. voltage</a:t>
            </a:r>
          </a:p>
        </p:txBody>
      </p:sp>
      <p:sp>
        <p:nvSpPr>
          <p:cNvPr id="78" name="Text Box 10"/>
          <p:cNvSpPr txBox="1">
            <a:spLocks noChangeArrowheads="1"/>
          </p:cNvSpPr>
          <p:nvPr/>
        </p:nvSpPr>
        <p:spPr bwMode="auto">
          <a:xfrm>
            <a:off x="248297" y="4489928"/>
            <a:ext cx="2709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q"/>
              <a:defRPr sz="2800">
                <a:solidFill>
                  <a:schemeClr val="tx1"/>
                </a:solidFill>
                <a:latin typeface="Verdana" panose="020B0604030504040204" pitchFamily="34" charset="0"/>
                <a:ea typeface="MS PGothic" panose="020B0600070205080204" pitchFamily="34" charset="-128"/>
              </a:defRPr>
            </a:lvl1pPr>
            <a:lvl2pPr marL="742950" indent="-285750">
              <a:spcBef>
                <a:spcPct val="20000"/>
              </a:spcBef>
              <a:buFont typeface="Wingdings" panose="05000000000000000000" pitchFamily="2" charset="2"/>
              <a:buChar char="v"/>
              <a:defRPr sz="2400">
                <a:solidFill>
                  <a:schemeClr val="tx1"/>
                </a:solidFill>
                <a:latin typeface="Verdana" panose="020B0604030504040204" pitchFamily="34" charset="0"/>
                <a:ea typeface="MS PGothic" panose="020B0600070205080204" pitchFamily="34" charset="-128"/>
              </a:defRPr>
            </a:lvl2pPr>
            <a:lvl3pPr marL="1143000" indent="-228600">
              <a:spcBef>
                <a:spcPct val="20000"/>
              </a:spcBef>
              <a:buChar char="o"/>
              <a:defRPr sz="2000">
                <a:solidFill>
                  <a:schemeClr val="tx1"/>
                </a:solidFill>
                <a:latin typeface="Verdana" panose="020B0604030504040204" pitchFamily="34" charset="0"/>
                <a:ea typeface="MS PGothic" panose="020B0600070205080204" pitchFamily="34" charset="-128"/>
              </a:defRPr>
            </a:lvl3pPr>
            <a:lvl4pPr marL="1600200" indent="-228600">
              <a:spcBef>
                <a:spcPct val="20000"/>
              </a:spcBef>
              <a:buFont typeface="Wingdings" panose="05000000000000000000" pitchFamily="2" charset="2"/>
              <a:buChar char="Ø"/>
              <a:defRPr>
                <a:solidFill>
                  <a:schemeClr val="tx1"/>
                </a:solidFill>
                <a:latin typeface="Verdana" panose="020B0604030504040204" pitchFamily="34" charset="0"/>
                <a:ea typeface="MS PGothic" panose="020B0600070205080204" pitchFamily="34" charset="-128"/>
              </a:defRPr>
            </a:lvl4pPr>
            <a:lvl5pPr marL="2057400" indent="-228600">
              <a:spcBef>
                <a:spcPct val="20000"/>
              </a:spcBef>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ü"/>
              <a:defRPr>
                <a:solidFill>
                  <a:schemeClr val="tx1"/>
                </a:solidFill>
                <a:latin typeface="Verdana" panose="020B060403050404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FF00FF"/>
                </a:solidFill>
                <a:effectLst/>
                <a:uLnTx/>
                <a:uFillTx/>
                <a:latin typeface="Times New Roman" panose="02020603050405020304" pitchFamily="18" charset="0"/>
                <a:ea typeface="MS PGothic" panose="020B0600070205080204" pitchFamily="34" charset="-128"/>
                <a:cs typeface="Arial"/>
              </a:rPr>
              <a:t>Brightness = power = V*I</a:t>
            </a:r>
          </a:p>
        </p:txBody>
      </p:sp>
      <p:sp>
        <p:nvSpPr>
          <p:cNvPr id="80" name="Freeform 6"/>
          <p:cNvSpPr>
            <a:spLocks/>
          </p:cNvSpPr>
          <p:nvPr/>
        </p:nvSpPr>
        <p:spPr bwMode="auto">
          <a:xfrm rot="16200000">
            <a:off x="1004718" y="5436238"/>
            <a:ext cx="457200" cy="457200"/>
          </a:xfrm>
          <a:custGeom>
            <a:avLst/>
            <a:gdLst>
              <a:gd name="T0" fmla="*/ 296 w 296"/>
              <a:gd name="T1" fmla="*/ 0 h 153"/>
              <a:gd name="T2" fmla="*/ 143 w 296"/>
              <a:gd name="T3" fmla="*/ 153 h 153"/>
              <a:gd name="T4" fmla="*/ 0 w 296"/>
              <a:gd name="T5" fmla="*/ 0 h 153"/>
              <a:gd name="T6" fmla="*/ 296 w 296"/>
              <a:gd name="T7" fmla="*/ 0 h 153"/>
            </a:gdLst>
            <a:ahLst/>
            <a:cxnLst>
              <a:cxn ang="0">
                <a:pos x="T0" y="T1"/>
              </a:cxn>
              <a:cxn ang="0">
                <a:pos x="T2" y="T3"/>
              </a:cxn>
              <a:cxn ang="0">
                <a:pos x="T4" y="T5"/>
              </a:cxn>
              <a:cxn ang="0">
                <a:pos x="T6" y="T7"/>
              </a:cxn>
            </a:cxnLst>
            <a:rect l="0" t="0" r="r" b="b"/>
            <a:pathLst>
              <a:path w="296" h="153">
                <a:moveTo>
                  <a:pt x="296" y="0"/>
                </a:moveTo>
                <a:lnTo>
                  <a:pt x="143" y="153"/>
                </a:lnTo>
                <a:lnTo>
                  <a:pt x="0" y="0"/>
                </a:lnTo>
                <a:lnTo>
                  <a:pt x="296" y="0"/>
                </a:lnTo>
                <a:close/>
              </a:path>
            </a:pathLst>
          </a:custGeom>
          <a:solidFill>
            <a:srgbClr val="00FFFF"/>
          </a:solidFill>
          <a:ln w="12700">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Arial"/>
              <a:ea typeface="+mn-ea"/>
              <a:cs typeface="Arial"/>
            </a:endParaRPr>
          </a:p>
        </p:txBody>
      </p:sp>
      <p:sp>
        <p:nvSpPr>
          <p:cNvPr id="81" name="Line 8"/>
          <p:cNvSpPr>
            <a:spLocks noChangeShapeType="1"/>
          </p:cNvSpPr>
          <p:nvPr/>
        </p:nvSpPr>
        <p:spPr bwMode="auto">
          <a:xfrm flipH="1" flipV="1">
            <a:off x="1447800" y="5436238"/>
            <a:ext cx="0" cy="468896"/>
          </a:xfrm>
          <a:prstGeom prst="line">
            <a:avLst/>
          </a:prstGeom>
          <a:noFill/>
          <a:ln w="38100">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Arial"/>
              <a:ea typeface="+mn-ea"/>
              <a:cs typeface="Arial"/>
            </a:endParaRPr>
          </a:p>
        </p:txBody>
      </p:sp>
      <p:sp>
        <p:nvSpPr>
          <p:cNvPr id="84" name="Line 83"/>
          <p:cNvSpPr>
            <a:spLocks noChangeShapeType="1"/>
          </p:cNvSpPr>
          <p:nvPr/>
        </p:nvSpPr>
        <p:spPr bwMode="auto">
          <a:xfrm>
            <a:off x="457194" y="5683035"/>
            <a:ext cx="529730" cy="0"/>
          </a:xfrm>
          <a:prstGeom prst="line">
            <a:avLst/>
          </a:prstGeom>
          <a:ln w="57150">
            <a:solidFill>
              <a:srgbClr val="00FFFF"/>
            </a:solidFill>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Arial"/>
              <a:ea typeface="+mn-ea"/>
              <a:cs typeface="Arial"/>
            </a:endParaRPr>
          </a:p>
        </p:txBody>
      </p:sp>
      <p:sp>
        <p:nvSpPr>
          <p:cNvPr id="88" name="Line 83"/>
          <p:cNvSpPr>
            <a:spLocks noChangeShapeType="1"/>
          </p:cNvSpPr>
          <p:nvPr/>
        </p:nvSpPr>
        <p:spPr bwMode="auto">
          <a:xfrm>
            <a:off x="1461918" y="5676192"/>
            <a:ext cx="457200" cy="1104"/>
          </a:xfrm>
          <a:prstGeom prst="line">
            <a:avLst/>
          </a:prstGeom>
          <a:ln w="57150">
            <a:solidFill>
              <a:srgbClr val="00FFFF"/>
            </a:solidFill>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Arial"/>
              <a:ea typeface="+mn-ea"/>
              <a:cs typeface="Arial"/>
            </a:endParaRPr>
          </a:p>
        </p:txBody>
      </p:sp>
      <p:cxnSp>
        <p:nvCxnSpPr>
          <p:cNvPr id="90" name="Straight Arrow Connector 89"/>
          <p:cNvCxnSpPr/>
          <p:nvPr/>
        </p:nvCxnSpPr>
        <p:spPr>
          <a:xfrm flipV="1">
            <a:off x="1131948" y="5219302"/>
            <a:ext cx="157288" cy="198798"/>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1248077" y="5293021"/>
            <a:ext cx="157288" cy="198798"/>
          </a:xfrm>
          <a:prstGeom prst="straightConnector1">
            <a:avLst/>
          </a:prstGeom>
          <a:ln w="38100">
            <a:solidFill>
              <a:srgbClr val="FF66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3"/>
          <p:cNvSpPr txBox="1">
            <a:spLocks noChangeArrowheads="1"/>
          </p:cNvSpPr>
          <p:nvPr/>
        </p:nvSpPr>
        <p:spPr>
          <a:xfrm>
            <a:off x="152177" y="4869955"/>
            <a:ext cx="9067800" cy="13890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altLang="en-US" sz="2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input/output direction of a bidirectional port is specified by its direction register.</a:t>
            </a:r>
          </a:p>
          <a:p>
            <a:pPr marL="0" marR="0" lvl="0" indent="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altLang="en-US" sz="2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altLang="en-US" sz="2000" b="1" i="0" u="none" strike="noStrike" kern="1200" cap="none" spc="0" normalizeH="0" baseline="0" noProof="0" dirty="0">
                <a:ln>
                  <a:noFill/>
                </a:ln>
                <a:solidFill>
                  <a:srgbClr val="0033CC"/>
                </a:solidFill>
                <a:effectLst/>
                <a:uLnTx/>
                <a:uFillTx/>
                <a:latin typeface="Times New Roman" panose="02020603050405020304" pitchFamily="18" charset="0"/>
                <a:ea typeface="+mn-ea"/>
                <a:cs typeface="Times New Roman" panose="02020603050405020304" pitchFamily="18" charset="0"/>
              </a:rPr>
              <a:t>   </a:t>
            </a:r>
            <a:r>
              <a:rPr kumimoji="0" lang="en-US" altLang="en-US" sz="2000" b="1" i="1" u="none" strike="noStrike" kern="1200" cap="none" spc="0" normalizeH="0" baseline="0" noProof="0" dirty="0" err="1">
                <a:ln>
                  <a:noFill/>
                </a:ln>
                <a:solidFill>
                  <a:srgbClr val="FF0066"/>
                </a:solidFill>
                <a:effectLst/>
                <a:uLnTx/>
                <a:uFillTx/>
                <a:latin typeface="Times New Roman" panose="02020603050405020304" pitchFamily="18" charset="0"/>
                <a:ea typeface="+mn-ea"/>
                <a:cs typeface="Times New Roman" panose="02020603050405020304" pitchFamily="18" charset="0"/>
              </a:rPr>
              <a:t>PxDIR</a:t>
            </a:r>
            <a:r>
              <a:rPr kumimoji="0" lang="en-US" altLang="en-US" sz="2000" b="1" i="1" u="none" strike="noStrike" kern="1200" cap="none" spc="0" normalizeH="0" baseline="0" noProof="0" dirty="0">
                <a:ln>
                  <a:noFill/>
                </a:ln>
                <a:solidFill>
                  <a:srgbClr val="FF0066"/>
                </a:solidFill>
                <a:effectLst/>
                <a:uLnTx/>
                <a:uFillTx/>
                <a:latin typeface="Times New Roman" panose="02020603050405020304" pitchFamily="18" charset="0"/>
                <a:ea typeface="+mn-ea"/>
                <a:cs typeface="Times New Roman" panose="02020603050405020304" pitchFamily="18" charset="0"/>
              </a:rPr>
              <a:t> </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Specify if corresponding pin is input or output:</a:t>
            </a:r>
          </a:p>
          <a:p>
            <a:pPr marL="457200" marR="0" lvl="1" indent="0" algn="just" defTabSz="914400" rtl="0" eaLnBrk="1" fontAlgn="auto" latinLnBrk="0" hangingPunct="1">
              <a:lnSpc>
                <a:spcPct val="80000"/>
              </a:lnSpc>
              <a:spcBef>
                <a:spcPts val="0"/>
              </a:spcBef>
              <a:spcAft>
                <a:spcPts val="0"/>
              </a:spcAft>
              <a:buClrTx/>
              <a:buSzTx/>
              <a:buFont typeface="Arial" pitchFamily="34" charset="0"/>
              <a:buNone/>
              <a:tabLst/>
              <a:defRPr/>
            </a:pPr>
            <a:r>
              <a:rPr kumimoji="0" lang="en-US" altLang="en-US" sz="1800" b="1" i="1" u="none" strike="noStrike" kern="1200" cap="none" spc="0" normalizeH="0" baseline="0" noProof="0" dirty="0">
                <a:ln>
                  <a:noFill/>
                </a:ln>
                <a:solidFill>
                  <a:srgbClr val="0033CC"/>
                </a:solidFill>
                <a:effectLst/>
                <a:uLnTx/>
                <a:uFillTx/>
                <a:latin typeface="Times New Roman" panose="02020603050405020304" pitchFamily="18" charset="0"/>
                <a:ea typeface="+mn-ea"/>
                <a:cs typeface="Times New Roman" panose="02020603050405020304" pitchFamily="18" charset="0"/>
              </a:rPr>
              <a:t>0 means input </a:t>
            </a:r>
          </a:p>
          <a:p>
            <a:pPr marL="457200" marR="0" lvl="1" indent="0" algn="just" defTabSz="914400" rtl="0" eaLnBrk="1" fontAlgn="auto" latinLnBrk="0" hangingPunct="1">
              <a:lnSpc>
                <a:spcPct val="80000"/>
              </a:lnSpc>
              <a:spcBef>
                <a:spcPts val="0"/>
              </a:spcBef>
              <a:spcAft>
                <a:spcPts val="0"/>
              </a:spcAft>
              <a:buClrTx/>
              <a:buSzTx/>
              <a:buFont typeface="Arial" pitchFamily="34" charset="0"/>
              <a:buNone/>
              <a:tabLst/>
              <a:defRPr/>
            </a:pPr>
            <a:r>
              <a:rPr kumimoji="0" lang="en-US" altLang="en-US" sz="1800" b="1" i="1" u="none" strike="noStrike" kern="1200" cap="none" spc="0" normalizeH="0" baseline="0" noProof="0" dirty="0">
                <a:ln>
                  <a:noFill/>
                </a:ln>
                <a:solidFill>
                  <a:srgbClr val="0033CC"/>
                </a:solidFill>
                <a:effectLst/>
                <a:uLnTx/>
                <a:uFillTx/>
                <a:latin typeface="Times New Roman" panose="02020603050405020304" pitchFamily="18" charset="0"/>
                <a:ea typeface="+mn-ea"/>
                <a:cs typeface="Times New Roman" panose="02020603050405020304" pitchFamily="18" charset="0"/>
              </a:rPr>
              <a:t>1 means output</a:t>
            </a:r>
          </a:p>
        </p:txBody>
      </p:sp>
      <p:sp>
        <p:nvSpPr>
          <p:cNvPr id="2" name="Title 1"/>
          <p:cNvSpPr>
            <a:spLocks noGrp="1"/>
          </p:cNvSpPr>
          <p:nvPr>
            <p:ph type="title"/>
          </p:nvPr>
        </p:nvSpPr>
        <p:spPr>
          <a:xfrm>
            <a:off x="352246" y="76200"/>
            <a:ext cx="8229600" cy="3349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0000FF"/>
                </a:solidFill>
                <a:latin typeface="Times New Roman" panose="02020603050405020304" pitchFamily="18" charset="0"/>
                <a:ea typeface="+mn-ea"/>
                <a:cs typeface="Times New Roman" panose="02020603050405020304" pitchFamily="18" charset="0"/>
              </a:rPr>
              <a:t>Setting the I/O Direction</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grpSp>
        <p:nvGrpSpPr>
          <p:cNvPr id="7" name="Group 6"/>
          <p:cNvGrpSpPr/>
          <p:nvPr/>
        </p:nvGrpSpPr>
        <p:grpSpPr>
          <a:xfrm>
            <a:off x="276170" y="1108302"/>
            <a:ext cx="4469219" cy="3076119"/>
            <a:chOff x="228600" y="2114550"/>
            <a:chExt cx="4469219" cy="3076119"/>
          </a:xfrm>
        </p:grpSpPr>
        <p:sp>
          <p:nvSpPr>
            <p:cNvPr id="8" name="Line 57"/>
            <p:cNvSpPr>
              <a:spLocks noChangeShapeType="1"/>
            </p:cNvSpPr>
            <p:nvPr/>
          </p:nvSpPr>
          <p:spPr bwMode="auto">
            <a:xfrm>
              <a:off x="1680711" y="2223636"/>
              <a:ext cx="0" cy="2655888"/>
            </a:xfrm>
            <a:prstGeom prst="line">
              <a:avLst/>
            </a:prstGeom>
            <a:noFill/>
            <a:ln w="38100">
              <a:solidFill>
                <a:srgbClr val="00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 name="Rectangle 56"/>
            <p:cNvSpPr>
              <a:spLocks noChangeArrowheads="1"/>
            </p:cNvSpPr>
            <p:nvPr/>
          </p:nvSpPr>
          <p:spPr bwMode="auto">
            <a:xfrm>
              <a:off x="228600" y="2743200"/>
              <a:ext cx="1125538" cy="481013"/>
            </a:xfrm>
            <a:prstGeom prst="rect">
              <a:avLst/>
            </a:prstGeom>
            <a:solidFill>
              <a:srgbClr val="FFFF00"/>
            </a:solidFill>
            <a:ln w="381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3" name="Freeform 5"/>
            <p:cNvSpPr>
              <a:spLocks/>
            </p:cNvSpPr>
            <p:nvPr/>
          </p:nvSpPr>
          <p:spPr bwMode="auto">
            <a:xfrm>
              <a:off x="1236662" y="3019425"/>
              <a:ext cx="612775" cy="862013"/>
            </a:xfrm>
            <a:custGeom>
              <a:avLst/>
              <a:gdLst>
                <a:gd name="T0" fmla="*/ 0 w 386"/>
                <a:gd name="T1" fmla="*/ 0 h 543"/>
                <a:gd name="T2" fmla="*/ 64 w 386"/>
                <a:gd name="T3" fmla="*/ 9 h 543"/>
                <a:gd name="T4" fmla="*/ 110 w 386"/>
                <a:gd name="T5" fmla="*/ 19 h 543"/>
                <a:gd name="T6" fmla="*/ 138 w 386"/>
                <a:gd name="T7" fmla="*/ 28 h 543"/>
                <a:gd name="T8" fmla="*/ 166 w 386"/>
                <a:gd name="T9" fmla="*/ 46 h 543"/>
                <a:gd name="T10" fmla="*/ 202 w 386"/>
                <a:gd name="T11" fmla="*/ 74 h 543"/>
                <a:gd name="T12" fmla="*/ 212 w 386"/>
                <a:gd name="T13" fmla="*/ 92 h 543"/>
                <a:gd name="T14" fmla="*/ 230 w 386"/>
                <a:gd name="T15" fmla="*/ 111 h 543"/>
                <a:gd name="T16" fmla="*/ 258 w 386"/>
                <a:gd name="T17" fmla="*/ 147 h 543"/>
                <a:gd name="T18" fmla="*/ 276 w 386"/>
                <a:gd name="T19" fmla="*/ 193 h 543"/>
                <a:gd name="T20" fmla="*/ 285 w 386"/>
                <a:gd name="T21" fmla="*/ 239 h 543"/>
                <a:gd name="T22" fmla="*/ 313 w 386"/>
                <a:gd name="T23" fmla="*/ 331 h 543"/>
                <a:gd name="T24" fmla="*/ 331 w 386"/>
                <a:gd name="T25" fmla="*/ 414 h 543"/>
                <a:gd name="T26" fmla="*/ 350 w 386"/>
                <a:gd name="T27" fmla="*/ 478 h 543"/>
                <a:gd name="T28" fmla="*/ 368 w 386"/>
                <a:gd name="T29" fmla="*/ 497 h 543"/>
                <a:gd name="T30" fmla="*/ 386 w 386"/>
                <a:gd name="T31" fmla="*/ 515 h 543"/>
                <a:gd name="T32" fmla="*/ 359 w 386"/>
                <a:gd name="T33" fmla="*/ 543 h 543"/>
                <a:gd name="T34" fmla="*/ 340 w 386"/>
                <a:gd name="T35" fmla="*/ 524 h 543"/>
                <a:gd name="T36" fmla="*/ 322 w 386"/>
                <a:gd name="T37" fmla="*/ 497 h 543"/>
                <a:gd name="T38" fmla="*/ 294 w 386"/>
                <a:gd name="T39" fmla="*/ 423 h 543"/>
                <a:gd name="T40" fmla="*/ 276 w 386"/>
                <a:gd name="T41" fmla="*/ 340 h 543"/>
                <a:gd name="T42" fmla="*/ 248 w 386"/>
                <a:gd name="T43" fmla="*/ 249 h 543"/>
                <a:gd name="T44" fmla="*/ 239 w 386"/>
                <a:gd name="T45" fmla="*/ 203 h 543"/>
                <a:gd name="T46" fmla="*/ 221 w 386"/>
                <a:gd name="T47" fmla="*/ 166 h 543"/>
                <a:gd name="T48" fmla="*/ 202 w 386"/>
                <a:gd name="T49" fmla="*/ 129 h 543"/>
                <a:gd name="T50" fmla="*/ 184 w 386"/>
                <a:gd name="T51" fmla="*/ 111 h 543"/>
                <a:gd name="T52" fmla="*/ 175 w 386"/>
                <a:gd name="T53" fmla="*/ 101 h 543"/>
                <a:gd name="T54" fmla="*/ 138 w 386"/>
                <a:gd name="T55" fmla="*/ 74 h 543"/>
                <a:gd name="T56" fmla="*/ 120 w 386"/>
                <a:gd name="T57" fmla="*/ 65 h 543"/>
                <a:gd name="T58" fmla="*/ 101 w 386"/>
                <a:gd name="T59" fmla="*/ 55 h 543"/>
                <a:gd name="T60" fmla="*/ 55 w 386"/>
                <a:gd name="T61" fmla="*/ 46 h 543"/>
                <a:gd name="T62" fmla="*/ 0 w 386"/>
                <a:gd name="T63" fmla="*/ 37 h 543"/>
                <a:gd name="T64" fmla="*/ 0 w 386"/>
                <a:gd name="T65"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543">
                  <a:moveTo>
                    <a:pt x="0" y="0"/>
                  </a:moveTo>
                  <a:lnTo>
                    <a:pt x="64" y="9"/>
                  </a:lnTo>
                  <a:lnTo>
                    <a:pt x="110" y="19"/>
                  </a:lnTo>
                  <a:lnTo>
                    <a:pt x="138" y="28"/>
                  </a:lnTo>
                  <a:lnTo>
                    <a:pt x="166" y="46"/>
                  </a:lnTo>
                  <a:lnTo>
                    <a:pt x="202" y="74"/>
                  </a:lnTo>
                  <a:lnTo>
                    <a:pt x="212" y="92"/>
                  </a:lnTo>
                  <a:lnTo>
                    <a:pt x="230" y="111"/>
                  </a:lnTo>
                  <a:lnTo>
                    <a:pt x="258" y="147"/>
                  </a:lnTo>
                  <a:lnTo>
                    <a:pt x="276" y="193"/>
                  </a:lnTo>
                  <a:lnTo>
                    <a:pt x="285" y="239"/>
                  </a:lnTo>
                  <a:lnTo>
                    <a:pt x="313" y="331"/>
                  </a:lnTo>
                  <a:lnTo>
                    <a:pt x="331" y="414"/>
                  </a:lnTo>
                  <a:lnTo>
                    <a:pt x="350" y="478"/>
                  </a:lnTo>
                  <a:lnTo>
                    <a:pt x="368" y="497"/>
                  </a:lnTo>
                  <a:lnTo>
                    <a:pt x="386" y="515"/>
                  </a:lnTo>
                  <a:lnTo>
                    <a:pt x="359" y="543"/>
                  </a:lnTo>
                  <a:lnTo>
                    <a:pt x="340" y="524"/>
                  </a:lnTo>
                  <a:lnTo>
                    <a:pt x="322" y="497"/>
                  </a:lnTo>
                  <a:lnTo>
                    <a:pt x="294" y="423"/>
                  </a:lnTo>
                  <a:lnTo>
                    <a:pt x="276" y="340"/>
                  </a:lnTo>
                  <a:lnTo>
                    <a:pt x="248" y="249"/>
                  </a:lnTo>
                  <a:lnTo>
                    <a:pt x="239" y="203"/>
                  </a:lnTo>
                  <a:lnTo>
                    <a:pt x="221" y="166"/>
                  </a:lnTo>
                  <a:lnTo>
                    <a:pt x="202" y="129"/>
                  </a:lnTo>
                  <a:lnTo>
                    <a:pt x="184" y="111"/>
                  </a:lnTo>
                  <a:lnTo>
                    <a:pt x="175" y="101"/>
                  </a:lnTo>
                  <a:lnTo>
                    <a:pt x="138" y="74"/>
                  </a:lnTo>
                  <a:lnTo>
                    <a:pt x="120" y="65"/>
                  </a:lnTo>
                  <a:lnTo>
                    <a:pt x="101" y="55"/>
                  </a:lnTo>
                  <a:lnTo>
                    <a:pt x="55" y="46"/>
                  </a:lnTo>
                  <a:lnTo>
                    <a:pt x="0" y="37"/>
                  </a:lnTo>
                  <a:lnTo>
                    <a:pt x="0" y="0"/>
                  </a:lnTo>
                  <a:close/>
                </a:path>
              </a:pathLst>
            </a:custGeom>
            <a:solidFill>
              <a:srgbClr val="FF0066"/>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 name="Freeform 6"/>
            <p:cNvSpPr>
              <a:spLocks/>
            </p:cNvSpPr>
            <p:nvPr/>
          </p:nvSpPr>
          <p:spPr bwMode="auto">
            <a:xfrm>
              <a:off x="1820862" y="3836987"/>
              <a:ext cx="452438" cy="103188"/>
            </a:xfrm>
            <a:custGeom>
              <a:avLst/>
              <a:gdLst>
                <a:gd name="T0" fmla="*/ 18 w 285"/>
                <a:gd name="T1" fmla="*/ 0 h 65"/>
                <a:gd name="T2" fmla="*/ 55 w 285"/>
                <a:gd name="T3" fmla="*/ 19 h 65"/>
                <a:gd name="T4" fmla="*/ 83 w 285"/>
                <a:gd name="T5" fmla="*/ 19 h 65"/>
                <a:gd name="T6" fmla="*/ 120 w 285"/>
                <a:gd name="T7" fmla="*/ 28 h 65"/>
                <a:gd name="T8" fmla="*/ 147 w 285"/>
                <a:gd name="T9" fmla="*/ 28 h 65"/>
                <a:gd name="T10" fmla="*/ 212 w 285"/>
                <a:gd name="T11" fmla="*/ 19 h 65"/>
                <a:gd name="T12" fmla="*/ 276 w 285"/>
                <a:gd name="T13" fmla="*/ 9 h 65"/>
                <a:gd name="T14" fmla="*/ 285 w 285"/>
                <a:gd name="T15" fmla="*/ 46 h 65"/>
                <a:gd name="T16" fmla="*/ 221 w 285"/>
                <a:gd name="T17" fmla="*/ 55 h 65"/>
                <a:gd name="T18" fmla="*/ 156 w 285"/>
                <a:gd name="T19" fmla="*/ 65 h 65"/>
                <a:gd name="T20" fmla="*/ 120 w 285"/>
                <a:gd name="T21" fmla="*/ 65 h 65"/>
                <a:gd name="T22" fmla="*/ 83 w 285"/>
                <a:gd name="T23" fmla="*/ 55 h 65"/>
                <a:gd name="T24" fmla="*/ 37 w 285"/>
                <a:gd name="T25" fmla="*/ 46 h 65"/>
                <a:gd name="T26" fmla="*/ 0 w 285"/>
                <a:gd name="T27" fmla="*/ 28 h 65"/>
                <a:gd name="T28" fmla="*/ 18 w 285"/>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65">
                  <a:moveTo>
                    <a:pt x="18" y="0"/>
                  </a:moveTo>
                  <a:lnTo>
                    <a:pt x="55" y="19"/>
                  </a:lnTo>
                  <a:lnTo>
                    <a:pt x="83" y="19"/>
                  </a:lnTo>
                  <a:lnTo>
                    <a:pt x="120" y="28"/>
                  </a:lnTo>
                  <a:lnTo>
                    <a:pt x="147" y="28"/>
                  </a:lnTo>
                  <a:lnTo>
                    <a:pt x="212" y="19"/>
                  </a:lnTo>
                  <a:lnTo>
                    <a:pt x="276" y="9"/>
                  </a:lnTo>
                  <a:lnTo>
                    <a:pt x="285" y="46"/>
                  </a:lnTo>
                  <a:lnTo>
                    <a:pt x="221" y="55"/>
                  </a:lnTo>
                  <a:lnTo>
                    <a:pt x="156" y="65"/>
                  </a:lnTo>
                  <a:lnTo>
                    <a:pt x="120" y="65"/>
                  </a:lnTo>
                  <a:lnTo>
                    <a:pt x="83" y="55"/>
                  </a:lnTo>
                  <a:lnTo>
                    <a:pt x="37" y="46"/>
                  </a:lnTo>
                  <a:lnTo>
                    <a:pt x="0" y="28"/>
                  </a:lnTo>
                  <a:lnTo>
                    <a:pt x="18" y="0"/>
                  </a:lnTo>
                  <a:close/>
                </a:path>
              </a:pathLst>
            </a:custGeom>
            <a:solidFill>
              <a:srgbClr val="FF006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 name="Freeform 7"/>
            <p:cNvSpPr>
              <a:spLocks/>
            </p:cNvSpPr>
            <p:nvPr/>
          </p:nvSpPr>
          <p:spPr bwMode="auto">
            <a:xfrm>
              <a:off x="1806575" y="3836987"/>
              <a:ext cx="42863" cy="44450"/>
            </a:xfrm>
            <a:custGeom>
              <a:avLst/>
              <a:gdLst>
                <a:gd name="T0" fmla="*/ 0 w 27"/>
                <a:gd name="T1" fmla="*/ 28 h 28"/>
                <a:gd name="T2" fmla="*/ 9 w 27"/>
                <a:gd name="T3" fmla="*/ 28 h 28"/>
                <a:gd name="T4" fmla="*/ 27 w 27"/>
                <a:gd name="T5" fmla="*/ 0 h 28"/>
                <a:gd name="T6" fmla="*/ 0 w 27"/>
                <a:gd name="T7" fmla="*/ 28 h 28"/>
              </a:gdLst>
              <a:ahLst/>
              <a:cxnLst>
                <a:cxn ang="0">
                  <a:pos x="T0" y="T1"/>
                </a:cxn>
                <a:cxn ang="0">
                  <a:pos x="T2" y="T3"/>
                </a:cxn>
                <a:cxn ang="0">
                  <a:pos x="T4" y="T5"/>
                </a:cxn>
                <a:cxn ang="0">
                  <a:pos x="T6" y="T7"/>
                </a:cxn>
              </a:cxnLst>
              <a:rect l="0" t="0" r="r" b="b"/>
              <a:pathLst>
                <a:path w="27" h="28">
                  <a:moveTo>
                    <a:pt x="0" y="28"/>
                  </a:moveTo>
                  <a:lnTo>
                    <a:pt x="9" y="28"/>
                  </a:lnTo>
                  <a:lnTo>
                    <a:pt x="27" y="0"/>
                  </a:lnTo>
                  <a:lnTo>
                    <a:pt x="0" y="28"/>
                  </a:lnTo>
                  <a:close/>
                </a:path>
              </a:pathLst>
            </a:custGeom>
            <a:solidFill>
              <a:srgbClr val="A8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6" name="Freeform 8"/>
            <p:cNvSpPr>
              <a:spLocks/>
            </p:cNvSpPr>
            <p:nvPr/>
          </p:nvSpPr>
          <p:spPr bwMode="auto">
            <a:xfrm>
              <a:off x="2259012" y="3851275"/>
              <a:ext cx="1052513" cy="103188"/>
            </a:xfrm>
            <a:custGeom>
              <a:avLst/>
              <a:gdLst>
                <a:gd name="T0" fmla="*/ 0 w 663"/>
                <a:gd name="T1" fmla="*/ 0 h 65"/>
                <a:gd name="T2" fmla="*/ 55 w 663"/>
                <a:gd name="T3" fmla="*/ 0 h 65"/>
                <a:gd name="T4" fmla="*/ 129 w 663"/>
                <a:gd name="T5" fmla="*/ 10 h 65"/>
                <a:gd name="T6" fmla="*/ 341 w 663"/>
                <a:gd name="T7" fmla="*/ 28 h 65"/>
                <a:gd name="T8" fmla="*/ 442 w 663"/>
                <a:gd name="T9" fmla="*/ 28 h 65"/>
                <a:gd name="T10" fmla="*/ 534 w 663"/>
                <a:gd name="T11" fmla="*/ 28 h 65"/>
                <a:gd name="T12" fmla="*/ 580 w 663"/>
                <a:gd name="T13" fmla="*/ 28 h 65"/>
                <a:gd name="T14" fmla="*/ 607 w 663"/>
                <a:gd name="T15" fmla="*/ 28 h 65"/>
                <a:gd name="T16" fmla="*/ 626 w 663"/>
                <a:gd name="T17" fmla="*/ 19 h 65"/>
                <a:gd name="T18" fmla="*/ 644 w 663"/>
                <a:gd name="T19" fmla="*/ 10 h 65"/>
                <a:gd name="T20" fmla="*/ 663 w 663"/>
                <a:gd name="T21" fmla="*/ 46 h 65"/>
                <a:gd name="T22" fmla="*/ 644 w 663"/>
                <a:gd name="T23" fmla="*/ 56 h 65"/>
                <a:gd name="T24" fmla="*/ 617 w 663"/>
                <a:gd name="T25" fmla="*/ 65 h 65"/>
                <a:gd name="T26" fmla="*/ 580 w 663"/>
                <a:gd name="T27" fmla="*/ 65 h 65"/>
                <a:gd name="T28" fmla="*/ 534 w 663"/>
                <a:gd name="T29" fmla="*/ 65 h 65"/>
                <a:gd name="T30" fmla="*/ 442 w 663"/>
                <a:gd name="T31" fmla="*/ 65 h 65"/>
                <a:gd name="T32" fmla="*/ 331 w 663"/>
                <a:gd name="T33" fmla="*/ 65 h 65"/>
                <a:gd name="T34" fmla="*/ 129 w 663"/>
                <a:gd name="T35" fmla="*/ 46 h 65"/>
                <a:gd name="T36" fmla="*/ 55 w 663"/>
                <a:gd name="T37" fmla="*/ 37 h 65"/>
                <a:gd name="T38" fmla="*/ 0 w 663"/>
                <a:gd name="T39" fmla="*/ 37 h 65"/>
                <a:gd name="T40" fmla="*/ 0 w 663"/>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3" h="65">
                  <a:moveTo>
                    <a:pt x="0" y="0"/>
                  </a:moveTo>
                  <a:lnTo>
                    <a:pt x="55" y="0"/>
                  </a:lnTo>
                  <a:lnTo>
                    <a:pt x="129" y="10"/>
                  </a:lnTo>
                  <a:lnTo>
                    <a:pt x="341" y="28"/>
                  </a:lnTo>
                  <a:lnTo>
                    <a:pt x="442" y="28"/>
                  </a:lnTo>
                  <a:lnTo>
                    <a:pt x="534" y="28"/>
                  </a:lnTo>
                  <a:lnTo>
                    <a:pt x="580" y="28"/>
                  </a:lnTo>
                  <a:lnTo>
                    <a:pt x="607" y="28"/>
                  </a:lnTo>
                  <a:lnTo>
                    <a:pt x="626" y="19"/>
                  </a:lnTo>
                  <a:lnTo>
                    <a:pt x="644" y="10"/>
                  </a:lnTo>
                  <a:lnTo>
                    <a:pt x="663" y="46"/>
                  </a:lnTo>
                  <a:lnTo>
                    <a:pt x="644" y="56"/>
                  </a:lnTo>
                  <a:lnTo>
                    <a:pt x="617" y="65"/>
                  </a:lnTo>
                  <a:lnTo>
                    <a:pt x="580" y="65"/>
                  </a:lnTo>
                  <a:lnTo>
                    <a:pt x="534" y="65"/>
                  </a:lnTo>
                  <a:lnTo>
                    <a:pt x="442" y="65"/>
                  </a:lnTo>
                  <a:lnTo>
                    <a:pt x="331" y="65"/>
                  </a:lnTo>
                  <a:lnTo>
                    <a:pt x="129" y="46"/>
                  </a:lnTo>
                  <a:lnTo>
                    <a:pt x="55" y="37"/>
                  </a:lnTo>
                  <a:lnTo>
                    <a:pt x="0" y="37"/>
                  </a:lnTo>
                  <a:lnTo>
                    <a:pt x="0" y="0"/>
                  </a:lnTo>
                  <a:close/>
                </a:path>
              </a:pathLst>
            </a:custGeom>
            <a:solidFill>
              <a:srgbClr val="FF006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7" name="Freeform 9"/>
            <p:cNvSpPr>
              <a:spLocks/>
            </p:cNvSpPr>
            <p:nvPr/>
          </p:nvSpPr>
          <p:spPr bwMode="auto">
            <a:xfrm>
              <a:off x="2259012" y="3851275"/>
              <a:ext cx="14288" cy="58738"/>
            </a:xfrm>
            <a:custGeom>
              <a:avLst/>
              <a:gdLst>
                <a:gd name="T0" fmla="*/ 0 w 9"/>
                <a:gd name="T1" fmla="*/ 0 h 37"/>
                <a:gd name="T2" fmla="*/ 0 w 9"/>
                <a:gd name="T3" fmla="*/ 37 h 37"/>
                <a:gd name="T4" fmla="*/ 9 w 9"/>
                <a:gd name="T5" fmla="*/ 37 h 37"/>
                <a:gd name="T6" fmla="*/ 0 w 9"/>
                <a:gd name="T7" fmla="*/ 0 h 37"/>
              </a:gdLst>
              <a:ahLst/>
              <a:cxnLst>
                <a:cxn ang="0">
                  <a:pos x="T0" y="T1"/>
                </a:cxn>
                <a:cxn ang="0">
                  <a:pos x="T2" y="T3"/>
                </a:cxn>
                <a:cxn ang="0">
                  <a:pos x="T4" y="T5"/>
                </a:cxn>
                <a:cxn ang="0">
                  <a:pos x="T6" y="T7"/>
                </a:cxn>
              </a:cxnLst>
              <a:rect l="0" t="0" r="r" b="b"/>
              <a:pathLst>
                <a:path w="9" h="37">
                  <a:moveTo>
                    <a:pt x="0" y="0"/>
                  </a:moveTo>
                  <a:lnTo>
                    <a:pt x="0" y="37"/>
                  </a:lnTo>
                  <a:lnTo>
                    <a:pt x="9" y="37"/>
                  </a:lnTo>
                  <a:lnTo>
                    <a:pt x="0" y="0"/>
                  </a:lnTo>
                  <a:close/>
                </a:path>
              </a:pathLst>
            </a:custGeom>
            <a:solidFill>
              <a:srgbClr val="A8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8" name="Freeform 10"/>
            <p:cNvSpPr>
              <a:spLocks/>
            </p:cNvSpPr>
            <p:nvPr/>
          </p:nvSpPr>
          <p:spPr bwMode="auto">
            <a:xfrm>
              <a:off x="3267075" y="3676650"/>
              <a:ext cx="365125" cy="247650"/>
            </a:xfrm>
            <a:custGeom>
              <a:avLst/>
              <a:gdLst>
                <a:gd name="T0" fmla="*/ 0 w 230"/>
                <a:gd name="T1" fmla="*/ 129 h 156"/>
                <a:gd name="T2" fmla="*/ 55 w 230"/>
                <a:gd name="T3" fmla="*/ 74 h 156"/>
                <a:gd name="T4" fmla="*/ 92 w 230"/>
                <a:gd name="T5" fmla="*/ 37 h 156"/>
                <a:gd name="T6" fmla="*/ 120 w 230"/>
                <a:gd name="T7" fmla="*/ 18 h 156"/>
                <a:gd name="T8" fmla="*/ 147 w 230"/>
                <a:gd name="T9" fmla="*/ 9 h 156"/>
                <a:gd name="T10" fmla="*/ 184 w 230"/>
                <a:gd name="T11" fmla="*/ 0 h 156"/>
                <a:gd name="T12" fmla="*/ 230 w 230"/>
                <a:gd name="T13" fmla="*/ 0 h 156"/>
                <a:gd name="T14" fmla="*/ 230 w 230"/>
                <a:gd name="T15" fmla="*/ 37 h 156"/>
                <a:gd name="T16" fmla="*/ 193 w 230"/>
                <a:gd name="T17" fmla="*/ 37 h 156"/>
                <a:gd name="T18" fmla="*/ 166 w 230"/>
                <a:gd name="T19" fmla="*/ 46 h 156"/>
                <a:gd name="T20" fmla="*/ 138 w 230"/>
                <a:gd name="T21" fmla="*/ 55 h 156"/>
                <a:gd name="T22" fmla="*/ 120 w 230"/>
                <a:gd name="T23" fmla="*/ 64 h 156"/>
                <a:gd name="T24" fmla="*/ 74 w 230"/>
                <a:gd name="T25" fmla="*/ 101 h 156"/>
                <a:gd name="T26" fmla="*/ 28 w 230"/>
                <a:gd name="T27" fmla="*/ 156 h 156"/>
                <a:gd name="T28" fmla="*/ 0 w 230"/>
                <a:gd name="T29" fmla="*/ 12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156">
                  <a:moveTo>
                    <a:pt x="0" y="129"/>
                  </a:moveTo>
                  <a:lnTo>
                    <a:pt x="55" y="74"/>
                  </a:lnTo>
                  <a:lnTo>
                    <a:pt x="92" y="37"/>
                  </a:lnTo>
                  <a:lnTo>
                    <a:pt x="120" y="18"/>
                  </a:lnTo>
                  <a:lnTo>
                    <a:pt x="147" y="9"/>
                  </a:lnTo>
                  <a:lnTo>
                    <a:pt x="184" y="0"/>
                  </a:lnTo>
                  <a:lnTo>
                    <a:pt x="230" y="0"/>
                  </a:lnTo>
                  <a:lnTo>
                    <a:pt x="230" y="37"/>
                  </a:lnTo>
                  <a:lnTo>
                    <a:pt x="193" y="37"/>
                  </a:lnTo>
                  <a:lnTo>
                    <a:pt x="166" y="46"/>
                  </a:lnTo>
                  <a:lnTo>
                    <a:pt x="138" y="55"/>
                  </a:lnTo>
                  <a:lnTo>
                    <a:pt x="120" y="64"/>
                  </a:lnTo>
                  <a:lnTo>
                    <a:pt x="74" y="101"/>
                  </a:lnTo>
                  <a:lnTo>
                    <a:pt x="28" y="156"/>
                  </a:lnTo>
                  <a:lnTo>
                    <a:pt x="0" y="129"/>
                  </a:lnTo>
                  <a:close/>
                </a:path>
              </a:pathLst>
            </a:custGeom>
            <a:solidFill>
              <a:srgbClr val="FF006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9" name="Freeform 11"/>
            <p:cNvSpPr>
              <a:spLocks/>
            </p:cNvSpPr>
            <p:nvPr/>
          </p:nvSpPr>
          <p:spPr bwMode="auto">
            <a:xfrm>
              <a:off x="3267075" y="3867150"/>
              <a:ext cx="44450" cy="57150"/>
            </a:xfrm>
            <a:custGeom>
              <a:avLst/>
              <a:gdLst>
                <a:gd name="T0" fmla="*/ 28 w 28"/>
                <a:gd name="T1" fmla="*/ 36 h 36"/>
                <a:gd name="T2" fmla="*/ 0 w 28"/>
                <a:gd name="T3" fmla="*/ 9 h 36"/>
                <a:gd name="T4" fmla="*/ 9 w 28"/>
                <a:gd name="T5" fmla="*/ 0 h 36"/>
                <a:gd name="T6" fmla="*/ 28 w 28"/>
                <a:gd name="T7" fmla="*/ 36 h 36"/>
              </a:gdLst>
              <a:ahLst/>
              <a:cxnLst>
                <a:cxn ang="0">
                  <a:pos x="T0" y="T1"/>
                </a:cxn>
                <a:cxn ang="0">
                  <a:pos x="T2" y="T3"/>
                </a:cxn>
                <a:cxn ang="0">
                  <a:pos x="T4" y="T5"/>
                </a:cxn>
                <a:cxn ang="0">
                  <a:pos x="T6" y="T7"/>
                </a:cxn>
              </a:cxnLst>
              <a:rect l="0" t="0" r="r" b="b"/>
              <a:pathLst>
                <a:path w="28" h="36">
                  <a:moveTo>
                    <a:pt x="28" y="36"/>
                  </a:moveTo>
                  <a:lnTo>
                    <a:pt x="0" y="9"/>
                  </a:lnTo>
                  <a:lnTo>
                    <a:pt x="9" y="0"/>
                  </a:lnTo>
                  <a:lnTo>
                    <a:pt x="28" y="36"/>
                  </a:lnTo>
                  <a:close/>
                </a:path>
              </a:pathLst>
            </a:custGeom>
            <a:solidFill>
              <a:srgbClr val="A8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0" name="Freeform 12"/>
            <p:cNvSpPr>
              <a:spLocks/>
            </p:cNvSpPr>
            <p:nvPr/>
          </p:nvSpPr>
          <p:spPr bwMode="auto">
            <a:xfrm>
              <a:off x="3559175" y="3603625"/>
              <a:ext cx="263525" cy="204788"/>
            </a:xfrm>
            <a:custGeom>
              <a:avLst/>
              <a:gdLst>
                <a:gd name="T0" fmla="*/ 37 w 166"/>
                <a:gd name="T1" fmla="*/ 64 h 129"/>
                <a:gd name="T2" fmla="*/ 0 w 166"/>
                <a:gd name="T3" fmla="*/ 0 h 129"/>
                <a:gd name="T4" fmla="*/ 166 w 166"/>
                <a:gd name="T5" fmla="*/ 64 h 129"/>
                <a:gd name="T6" fmla="*/ 0 w 166"/>
                <a:gd name="T7" fmla="*/ 129 h 129"/>
                <a:gd name="T8" fmla="*/ 37 w 166"/>
                <a:gd name="T9" fmla="*/ 64 h 129"/>
              </a:gdLst>
              <a:ahLst/>
              <a:cxnLst>
                <a:cxn ang="0">
                  <a:pos x="T0" y="T1"/>
                </a:cxn>
                <a:cxn ang="0">
                  <a:pos x="T2" y="T3"/>
                </a:cxn>
                <a:cxn ang="0">
                  <a:pos x="T4" y="T5"/>
                </a:cxn>
                <a:cxn ang="0">
                  <a:pos x="T6" y="T7"/>
                </a:cxn>
                <a:cxn ang="0">
                  <a:pos x="T8" y="T9"/>
                </a:cxn>
              </a:cxnLst>
              <a:rect l="0" t="0" r="r" b="b"/>
              <a:pathLst>
                <a:path w="166" h="129">
                  <a:moveTo>
                    <a:pt x="37" y="64"/>
                  </a:moveTo>
                  <a:lnTo>
                    <a:pt x="0" y="0"/>
                  </a:lnTo>
                  <a:lnTo>
                    <a:pt x="166" y="64"/>
                  </a:lnTo>
                  <a:lnTo>
                    <a:pt x="0" y="129"/>
                  </a:lnTo>
                  <a:lnTo>
                    <a:pt x="37" y="64"/>
                  </a:lnTo>
                  <a:close/>
                </a:path>
              </a:pathLst>
            </a:custGeom>
            <a:solidFill>
              <a:srgbClr val="FF0066"/>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1" name="Rectangle 13"/>
            <p:cNvSpPr>
              <a:spLocks noChangeArrowheads="1"/>
            </p:cNvSpPr>
            <p:nvPr/>
          </p:nvSpPr>
          <p:spPr bwMode="auto">
            <a:xfrm>
              <a:off x="3865562" y="3648075"/>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2" name="Rectangle 14"/>
            <p:cNvSpPr>
              <a:spLocks noChangeArrowheads="1"/>
            </p:cNvSpPr>
            <p:nvPr/>
          </p:nvSpPr>
          <p:spPr bwMode="auto">
            <a:xfrm>
              <a:off x="3997325" y="364807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mn-ea"/>
                <a:cs typeface="Arial"/>
              </a:endParaRPr>
            </a:p>
          </p:txBody>
        </p:sp>
        <p:sp>
          <p:nvSpPr>
            <p:cNvPr id="23" name="Rectangle 15"/>
            <p:cNvSpPr>
              <a:spLocks noChangeArrowheads="1"/>
            </p:cNvSpPr>
            <p:nvPr/>
          </p:nvSpPr>
          <p:spPr bwMode="auto">
            <a:xfrm>
              <a:off x="4084637" y="364807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4" name="Rectangle 16"/>
            <p:cNvSpPr>
              <a:spLocks noChangeArrowheads="1"/>
            </p:cNvSpPr>
            <p:nvPr/>
          </p:nvSpPr>
          <p:spPr bwMode="auto">
            <a:xfrm>
              <a:off x="4129087" y="364807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5" name="Rectangle 17"/>
            <p:cNvSpPr>
              <a:spLocks noChangeArrowheads="1"/>
            </p:cNvSpPr>
            <p:nvPr/>
          </p:nvSpPr>
          <p:spPr bwMode="auto">
            <a:xfrm>
              <a:off x="4216400" y="364807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6" name="Rectangle 18"/>
            <p:cNvSpPr>
              <a:spLocks noChangeArrowheads="1"/>
            </p:cNvSpPr>
            <p:nvPr/>
          </p:nvSpPr>
          <p:spPr bwMode="auto">
            <a:xfrm>
              <a:off x="4303712" y="364807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7" name="Rectangle 19"/>
            <p:cNvSpPr>
              <a:spLocks noChangeArrowheads="1"/>
            </p:cNvSpPr>
            <p:nvPr/>
          </p:nvSpPr>
          <p:spPr bwMode="auto">
            <a:xfrm>
              <a:off x="4348162" y="36480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8" name="Rectangle 20"/>
            <p:cNvSpPr>
              <a:spLocks noChangeArrowheads="1"/>
            </p:cNvSpPr>
            <p:nvPr/>
          </p:nvSpPr>
          <p:spPr bwMode="auto">
            <a:xfrm>
              <a:off x="4391025" y="3648075"/>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9" name="Rectangle 21"/>
            <p:cNvSpPr>
              <a:spLocks noChangeArrowheads="1"/>
            </p:cNvSpPr>
            <p:nvPr/>
          </p:nvSpPr>
          <p:spPr bwMode="auto">
            <a:xfrm>
              <a:off x="4494212" y="36480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30" name="Rectangle 22"/>
            <p:cNvSpPr>
              <a:spLocks noChangeArrowheads="1"/>
            </p:cNvSpPr>
            <p:nvPr/>
          </p:nvSpPr>
          <p:spPr bwMode="auto">
            <a:xfrm>
              <a:off x="4579770" y="36480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31" name="Rectangle 23"/>
            <p:cNvSpPr>
              <a:spLocks noChangeArrowheads="1"/>
            </p:cNvSpPr>
            <p:nvPr/>
          </p:nvSpPr>
          <p:spPr bwMode="auto">
            <a:xfrm>
              <a:off x="4638507" y="364807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32" name="Rectangle 24"/>
            <p:cNvSpPr>
              <a:spLocks noChangeArrowheads="1"/>
            </p:cNvSpPr>
            <p:nvPr/>
          </p:nvSpPr>
          <p:spPr bwMode="auto">
            <a:xfrm>
              <a:off x="2084387" y="3530600"/>
              <a:ext cx="349250" cy="496888"/>
            </a:xfrm>
            <a:prstGeom prst="rect">
              <a:avLst/>
            </a:prstGeom>
            <a:solidFill>
              <a:srgbClr val="66FF99"/>
            </a:solidFill>
            <a:ln w="3810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33" name="Line 25"/>
            <p:cNvSpPr>
              <a:spLocks noChangeShapeType="1"/>
            </p:cNvSpPr>
            <p:nvPr/>
          </p:nvSpPr>
          <p:spPr bwMode="auto">
            <a:xfrm>
              <a:off x="1656669" y="3780517"/>
              <a:ext cx="457200" cy="0"/>
            </a:xfrm>
            <a:prstGeom prst="line">
              <a:avLst/>
            </a:prstGeom>
            <a:noFill/>
            <a:ln w="57150">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34" name="Line 27"/>
            <p:cNvSpPr>
              <a:spLocks noChangeShapeType="1"/>
            </p:cNvSpPr>
            <p:nvPr/>
          </p:nvSpPr>
          <p:spPr bwMode="auto">
            <a:xfrm>
              <a:off x="2433637" y="3763962"/>
              <a:ext cx="1066800" cy="0"/>
            </a:xfrm>
            <a:prstGeom prst="line">
              <a:avLst/>
            </a:prstGeom>
            <a:noFill/>
            <a:ln w="57150">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35" name="Rectangle 29"/>
            <p:cNvSpPr>
              <a:spLocks noChangeArrowheads="1"/>
            </p:cNvSpPr>
            <p:nvPr/>
          </p:nvSpPr>
          <p:spPr bwMode="auto">
            <a:xfrm>
              <a:off x="2098675" y="36480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6" name="Rectangle 30"/>
            <p:cNvSpPr>
              <a:spLocks noChangeArrowheads="1"/>
            </p:cNvSpPr>
            <p:nvPr/>
          </p:nvSpPr>
          <p:spPr bwMode="auto">
            <a:xfrm>
              <a:off x="2230437" y="36480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7" name="Rectangle 31"/>
            <p:cNvSpPr>
              <a:spLocks noChangeArrowheads="1"/>
            </p:cNvSpPr>
            <p:nvPr/>
          </p:nvSpPr>
          <p:spPr bwMode="auto">
            <a:xfrm>
              <a:off x="2273300" y="3648075"/>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Q</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38" name="Line 32"/>
            <p:cNvSpPr>
              <a:spLocks noChangeShapeType="1"/>
            </p:cNvSpPr>
            <p:nvPr/>
          </p:nvSpPr>
          <p:spPr bwMode="auto">
            <a:xfrm flipV="1">
              <a:off x="2259012" y="4027487"/>
              <a:ext cx="0" cy="130175"/>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33CC"/>
                </a:solidFill>
                <a:effectLst/>
                <a:uLnTx/>
                <a:uFillTx/>
                <a:latin typeface="Arial"/>
                <a:ea typeface="+mn-ea"/>
                <a:cs typeface="Arial"/>
              </a:endParaRPr>
            </a:p>
          </p:txBody>
        </p:sp>
        <p:sp>
          <p:nvSpPr>
            <p:cNvPr id="39" name="Rectangle 33"/>
            <p:cNvSpPr>
              <a:spLocks noChangeArrowheads="1"/>
            </p:cNvSpPr>
            <p:nvPr/>
          </p:nvSpPr>
          <p:spPr bwMode="auto">
            <a:xfrm>
              <a:off x="1703387" y="412908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W</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0" name="Rectangle 34"/>
            <p:cNvSpPr>
              <a:spLocks noChangeArrowheads="1"/>
            </p:cNvSpPr>
            <p:nvPr/>
          </p:nvSpPr>
          <p:spPr bwMode="auto">
            <a:xfrm>
              <a:off x="1865312" y="4129087"/>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1" name="Rectangle 35"/>
            <p:cNvSpPr>
              <a:spLocks noChangeArrowheads="1"/>
            </p:cNvSpPr>
            <p:nvPr/>
          </p:nvSpPr>
          <p:spPr bwMode="auto">
            <a:xfrm>
              <a:off x="1922462" y="4129087"/>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2" name="Rectangle 36"/>
            <p:cNvSpPr>
              <a:spLocks noChangeArrowheads="1"/>
            </p:cNvSpPr>
            <p:nvPr/>
          </p:nvSpPr>
          <p:spPr bwMode="auto">
            <a:xfrm>
              <a:off x="1981200" y="4129087"/>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3" name="Rectangle 37"/>
            <p:cNvSpPr>
              <a:spLocks noChangeArrowheads="1"/>
            </p:cNvSpPr>
            <p:nvPr/>
          </p:nvSpPr>
          <p:spPr bwMode="auto">
            <a:xfrm>
              <a:off x="2025650" y="4129087"/>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4" name="Rectangle 38"/>
            <p:cNvSpPr>
              <a:spLocks noChangeArrowheads="1"/>
            </p:cNvSpPr>
            <p:nvPr/>
          </p:nvSpPr>
          <p:spPr bwMode="auto">
            <a:xfrm>
              <a:off x="2098675" y="4129087"/>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5" name="Rectangle 39"/>
            <p:cNvSpPr>
              <a:spLocks noChangeArrowheads="1"/>
            </p:cNvSpPr>
            <p:nvPr/>
          </p:nvSpPr>
          <p:spPr bwMode="auto">
            <a:xfrm>
              <a:off x="2141537" y="4129087"/>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6" name="Rectangle 40"/>
            <p:cNvSpPr>
              <a:spLocks noChangeArrowheads="1"/>
            </p:cNvSpPr>
            <p:nvPr/>
          </p:nvSpPr>
          <p:spPr bwMode="auto">
            <a:xfrm>
              <a:off x="2200275" y="4129087"/>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7" name="Rectangle 41"/>
            <p:cNvSpPr>
              <a:spLocks noChangeArrowheads="1"/>
            </p:cNvSpPr>
            <p:nvPr/>
          </p:nvSpPr>
          <p:spPr bwMode="auto">
            <a:xfrm>
              <a:off x="2287587" y="4129087"/>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8" name="Rectangle 42"/>
            <p:cNvSpPr>
              <a:spLocks noChangeArrowheads="1"/>
            </p:cNvSpPr>
            <p:nvPr/>
          </p:nvSpPr>
          <p:spPr bwMode="auto">
            <a:xfrm>
              <a:off x="2332037" y="4129087"/>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49" name="Rectangle 43"/>
            <p:cNvSpPr>
              <a:spLocks noChangeArrowheads="1"/>
            </p:cNvSpPr>
            <p:nvPr/>
          </p:nvSpPr>
          <p:spPr bwMode="auto">
            <a:xfrm>
              <a:off x="2433637" y="4129087"/>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50" name="Rectangle 44"/>
            <p:cNvSpPr>
              <a:spLocks noChangeArrowheads="1"/>
            </p:cNvSpPr>
            <p:nvPr/>
          </p:nvSpPr>
          <p:spPr bwMode="auto">
            <a:xfrm>
              <a:off x="2522537" y="4129087"/>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51" name="Rectangle 45"/>
            <p:cNvSpPr>
              <a:spLocks noChangeArrowheads="1"/>
            </p:cNvSpPr>
            <p:nvPr/>
          </p:nvSpPr>
          <p:spPr bwMode="auto">
            <a:xfrm>
              <a:off x="2654300" y="4129087"/>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52" name="Rectangle 46"/>
            <p:cNvSpPr>
              <a:spLocks noChangeArrowheads="1"/>
            </p:cNvSpPr>
            <p:nvPr/>
          </p:nvSpPr>
          <p:spPr bwMode="auto">
            <a:xfrm>
              <a:off x="2784475" y="4129087"/>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53" name="Rectangle 47"/>
            <p:cNvSpPr>
              <a:spLocks noChangeArrowheads="1"/>
            </p:cNvSpPr>
            <p:nvPr/>
          </p:nvSpPr>
          <p:spPr bwMode="auto">
            <a:xfrm>
              <a:off x="419100" y="2873375"/>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4" name="Rectangle 48"/>
            <p:cNvSpPr>
              <a:spLocks noChangeArrowheads="1"/>
            </p:cNvSpPr>
            <p:nvPr/>
          </p:nvSpPr>
          <p:spPr bwMode="auto">
            <a:xfrm>
              <a:off x="520700" y="28733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5" name="Rectangle 49"/>
            <p:cNvSpPr>
              <a:spLocks noChangeArrowheads="1"/>
            </p:cNvSpPr>
            <p:nvPr/>
          </p:nvSpPr>
          <p:spPr bwMode="auto">
            <a:xfrm>
              <a:off x="579437" y="28733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6" name="Rectangle 50"/>
            <p:cNvSpPr>
              <a:spLocks noChangeArrowheads="1"/>
            </p:cNvSpPr>
            <p:nvPr/>
          </p:nvSpPr>
          <p:spPr bwMode="auto">
            <a:xfrm>
              <a:off x="666750" y="28733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57" name="Rectangle 51"/>
            <p:cNvSpPr>
              <a:spLocks noChangeArrowheads="1"/>
            </p:cNvSpPr>
            <p:nvPr/>
          </p:nvSpPr>
          <p:spPr bwMode="auto">
            <a:xfrm>
              <a:off x="739775" y="28733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8" name="Rectangle 52"/>
            <p:cNvSpPr>
              <a:spLocks noChangeArrowheads="1"/>
            </p:cNvSpPr>
            <p:nvPr/>
          </p:nvSpPr>
          <p:spPr bwMode="auto">
            <a:xfrm>
              <a:off x="812800" y="2873375"/>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59" name="Rectangle 53"/>
            <p:cNvSpPr>
              <a:spLocks noChangeArrowheads="1"/>
            </p:cNvSpPr>
            <p:nvPr/>
          </p:nvSpPr>
          <p:spPr bwMode="auto">
            <a:xfrm>
              <a:off x="885825" y="2873375"/>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0" name="Rectangle 54"/>
            <p:cNvSpPr>
              <a:spLocks noChangeArrowheads="1"/>
            </p:cNvSpPr>
            <p:nvPr/>
          </p:nvSpPr>
          <p:spPr bwMode="auto">
            <a:xfrm>
              <a:off x="958850" y="28733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1" name="Rectangle 55"/>
            <p:cNvSpPr>
              <a:spLocks noChangeArrowheads="1"/>
            </p:cNvSpPr>
            <p:nvPr/>
          </p:nvSpPr>
          <p:spPr bwMode="auto">
            <a:xfrm>
              <a:off x="1046162" y="28733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2" name="Line 60"/>
            <p:cNvSpPr>
              <a:spLocks noChangeShapeType="1"/>
            </p:cNvSpPr>
            <p:nvPr/>
          </p:nvSpPr>
          <p:spPr bwMode="auto">
            <a:xfrm>
              <a:off x="1354137" y="2990850"/>
              <a:ext cx="334963" cy="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3" name="Line 61"/>
            <p:cNvSpPr>
              <a:spLocks noChangeShapeType="1"/>
            </p:cNvSpPr>
            <p:nvPr/>
          </p:nvSpPr>
          <p:spPr bwMode="auto">
            <a:xfrm>
              <a:off x="1776412" y="2566987"/>
              <a:ext cx="336550" cy="0"/>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4" name="Freeform 62"/>
            <p:cNvSpPr>
              <a:spLocks/>
            </p:cNvSpPr>
            <p:nvPr/>
          </p:nvSpPr>
          <p:spPr bwMode="auto">
            <a:xfrm>
              <a:off x="1703387" y="2524125"/>
              <a:ext cx="103188" cy="73025"/>
            </a:xfrm>
            <a:custGeom>
              <a:avLst/>
              <a:gdLst>
                <a:gd name="T0" fmla="*/ 46 w 65"/>
                <a:gd name="T1" fmla="*/ 27 h 46"/>
                <a:gd name="T2" fmla="*/ 65 w 65"/>
                <a:gd name="T3" fmla="*/ 46 h 46"/>
                <a:gd name="T4" fmla="*/ 0 w 65"/>
                <a:gd name="T5" fmla="*/ 27 h 46"/>
                <a:gd name="T6" fmla="*/ 65 w 65"/>
                <a:gd name="T7" fmla="*/ 0 h 46"/>
                <a:gd name="T8" fmla="*/ 46 w 65"/>
                <a:gd name="T9" fmla="*/ 27 h 46"/>
              </a:gdLst>
              <a:ahLst/>
              <a:cxnLst>
                <a:cxn ang="0">
                  <a:pos x="T0" y="T1"/>
                </a:cxn>
                <a:cxn ang="0">
                  <a:pos x="T2" y="T3"/>
                </a:cxn>
                <a:cxn ang="0">
                  <a:pos x="T4" y="T5"/>
                </a:cxn>
                <a:cxn ang="0">
                  <a:pos x="T6" y="T7"/>
                </a:cxn>
                <a:cxn ang="0">
                  <a:pos x="T8" y="T9"/>
                </a:cxn>
              </a:cxnLst>
              <a:rect l="0" t="0" r="r" b="b"/>
              <a:pathLst>
                <a:path w="65" h="46">
                  <a:moveTo>
                    <a:pt x="46" y="27"/>
                  </a:moveTo>
                  <a:lnTo>
                    <a:pt x="65" y="46"/>
                  </a:lnTo>
                  <a:lnTo>
                    <a:pt x="0" y="27"/>
                  </a:lnTo>
                  <a:lnTo>
                    <a:pt x="65" y="0"/>
                  </a:lnTo>
                  <a:lnTo>
                    <a:pt x="46" y="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5" name="Line 63"/>
            <p:cNvSpPr>
              <a:spLocks noChangeShapeType="1"/>
            </p:cNvSpPr>
            <p:nvPr/>
          </p:nvSpPr>
          <p:spPr bwMode="auto">
            <a:xfrm flipV="1">
              <a:off x="2287587" y="2305050"/>
              <a:ext cx="0" cy="130175"/>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66" name="Rectangle 64"/>
            <p:cNvSpPr>
              <a:spLocks noChangeArrowheads="1"/>
            </p:cNvSpPr>
            <p:nvPr/>
          </p:nvSpPr>
          <p:spPr bwMode="auto">
            <a:xfrm>
              <a:off x="1820862" y="2114550"/>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7" name="Rectangle 65"/>
            <p:cNvSpPr>
              <a:spLocks noChangeArrowheads="1"/>
            </p:cNvSpPr>
            <p:nvPr/>
          </p:nvSpPr>
          <p:spPr bwMode="auto">
            <a:xfrm>
              <a:off x="1938337" y="2114550"/>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8" name="Rectangle 66"/>
            <p:cNvSpPr>
              <a:spLocks noChangeArrowheads="1"/>
            </p:cNvSpPr>
            <p:nvPr/>
          </p:nvSpPr>
          <p:spPr bwMode="auto">
            <a:xfrm>
              <a:off x="2025650" y="21145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69" name="Rectangle 67"/>
            <p:cNvSpPr>
              <a:spLocks noChangeArrowheads="1"/>
            </p:cNvSpPr>
            <p:nvPr/>
          </p:nvSpPr>
          <p:spPr bwMode="auto">
            <a:xfrm>
              <a:off x="2098675" y="2114550"/>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0" name="Rectangle 68"/>
            <p:cNvSpPr>
              <a:spLocks noChangeArrowheads="1"/>
            </p:cNvSpPr>
            <p:nvPr/>
          </p:nvSpPr>
          <p:spPr bwMode="auto">
            <a:xfrm>
              <a:off x="2185987" y="21145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1" name="Rectangle 69"/>
            <p:cNvSpPr>
              <a:spLocks noChangeArrowheads="1"/>
            </p:cNvSpPr>
            <p:nvPr/>
          </p:nvSpPr>
          <p:spPr bwMode="auto">
            <a:xfrm>
              <a:off x="2230437" y="211455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f</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2" name="Rectangle 70"/>
            <p:cNvSpPr>
              <a:spLocks noChangeArrowheads="1"/>
            </p:cNvSpPr>
            <p:nvPr/>
          </p:nvSpPr>
          <p:spPr bwMode="auto">
            <a:xfrm>
              <a:off x="2287587" y="2114550"/>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3" name="Rectangle 71"/>
            <p:cNvSpPr>
              <a:spLocks noChangeArrowheads="1"/>
            </p:cNvSpPr>
            <p:nvPr/>
          </p:nvSpPr>
          <p:spPr bwMode="auto">
            <a:xfrm>
              <a:off x="2346325" y="21145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4" name="Rectangle 72"/>
            <p:cNvSpPr>
              <a:spLocks noChangeArrowheads="1"/>
            </p:cNvSpPr>
            <p:nvPr/>
          </p:nvSpPr>
          <p:spPr bwMode="auto">
            <a:xfrm>
              <a:off x="2433637" y="2114550"/>
              <a:ext cx="1490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5" name="Rectangle 73"/>
            <p:cNvSpPr>
              <a:spLocks noChangeArrowheads="1"/>
            </p:cNvSpPr>
            <p:nvPr/>
          </p:nvSpPr>
          <p:spPr bwMode="auto">
            <a:xfrm>
              <a:off x="2565400" y="21145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6" name="Rectangle 74"/>
            <p:cNvSpPr>
              <a:spLocks noChangeArrowheads="1"/>
            </p:cNvSpPr>
            <p:nvPr/>
          </p:nvSpPr>
          <p:spPr bwMode="auto">
            <a:xfrm>
              <a:off x="2609850" y="2114550"/>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7" name="Rectangle 75"/>
            <p:cNvSpPr>
              <a:spLocks noChangeArrowheads="1"/>
            </p:cNvSpPr>
            <p:nvPr/>
          </p:nvSpPr>
          <p:spPr bwMode="auto">
            <a:xfrm>
              <a:off x="2711450" y="211455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8" name="Rectangle 76"/>
            <p:cNvSpPr>
              <a:spLocks noChangeArrowheads="1"/>
            </p:cNvSpPr>
            <p:nvPr/>
          </p:nvSpPr>
          <p:spPr bwMode="auto">
            <a:xfrm>
              <a:off x="2800350" y="2114550"/>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79" name="Rectangle 77"/>
            <p:cNvSpPr>
              <a:spLocks noChangeArrowheads="1"/>
            </p:cNvSpPr>
            <p:nvPr/>
          </p:nvSpPr>
          <p:spPr bwMode="auto">
            <a:xfrm>
              <a:off x="2857500" y="2114550"/>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80" name="Rectangle 78"/>
            <p:cNvSpPr>
              <a:spLocks noChangeArrowheads="1"/>
            </p:cNvSpPr>
            <p:nvPr/>
          </p:nvSpPr>
          <p:spPr bwMode="auto">
            <a:xfrm>
              <a:off x="1250950" y="4741862"/>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B</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81" name="Rectangle 79"/>
            <p:cNvSpPr>
              <a:spLocks noChangeArrowheads="1"/>
            </p:cNvSpPr>
            <p:nvPr/>
          </p:nvSpPr>
          <p:spPr bwMode="auto">
            <a:xfrm>
              <a:off x="1368425" y="4741862"/>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82" name="Rectangle 80"/>
            <p:cNvSpPr>
              <a:spLocks noChangeArrowheads="1"/>
            </p:cNvSpPr>
            <p:nvPr/>
          </p:nvSpPr>
          <p:spPr bwMode="auto">
            <a:xfrm>
              <a:off x="1455737" y="4741862"/>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83" name="Line 81"/>
            <p:cNvSpPr>
              <a:spLocks noChangeShapeType="1"/>
            </p:cNvSpPr>
            <p:nvPr/>
          </p:nvSpPr>
          <p:spPr bwMode="auto">
            <a:xfrm flipV="1">
              <a:off x="1908175" y="2493962"/>
              <a:ext cx="131763" cy="117475"/>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84" name="Rectangle 82"/>
            <p:cNvSpPr>
              <a:spLocks noChangeArrowheads="1"/>
            </p:cNvSpPr>
            <p:nvPr/>
          </p:nvSpPr>
          <p:spPr bwMode="auto">
            <a:xfrm>
              <a:off x="1952625" y="2290762"/>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85" name="Line 83"/>
            <p:cNvSpPr>
              <a:spLocks noChangeShapeType="1"/>
            </p:cNvSpPr>
            <p:nvPr/>
          </p:nvSpPr>
          <p:spPr bwMode="auto">
            <a:xfrm flipV="1">
              <a:off x="3149601" y="3661116"/>
              <a:ext cx="180873" cy="211136"/>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86" name="Rectangle 84"/>
            <p:cNvSpPr>
              <a:spLocks noChangeArrowheads="1"/>
            </p:cNvSpPr>
            <p:nvPr/>
          </p:nvSpPr>
          <p:spPr bwMode="auto">
            <a:xfrm>
              <a:off x="3286805" y="3470958"/>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87" name="Freeform 85"/>
            <p:cNvSpPr>
              <a:spLocks/>
            </p:cNvSpPr>
            <p:nvPr/>
          </p:nvSpPr>
          <p:spPr bwMode="auto">
            <a:xfrm>
              <a:off x="2463800" y="2566987"/>
              <a:ext cx="730250" cy="1196975"/>
            </a:xfrm>
            <a:custGeom>
              <a:avLst/>
              <a:gdLst>
                <a:gd name="T0" fmla="*/ 460 w 460"/>
                <a:gd name="T1" fmla="*/ 754 h 754"/>
                <a:gd name="T2" fmla="*/ 460 w 460"/>
                <a:gd name="T3" fmla="*/ 0 h 754"/>
                <a:gd name="T4" fmla="*/ 0 w 460"/>
                <a:gd name="T5" fmla="*/ 0 h 754"/>
              </a:gdLst>
              <a:ahLst/>
              <a:cxnLst>
                <a:cxn ang="0">
                  <a:pos x="T0" y="T1"/>
                </a:cxn>
                <a:cxn ang="0">
                  <a:pos x="T2" y="T3"/>
                </a:cxn>
                <a:cxn ang="0">
                  <a:pos x="T4" y="T5"/>
                </a:cxn>
              </a:cxnLst>
              <a:rect l="0" t="0" r="r" b="b"/>
              <a:pathLst>
                <a:path w="460" h="754">
                  <a:moveTo>
                    <a:pt x="460" y="754"/>
                  </a:moveTo>
                  <a:lnTo>
                    <a:pt x="460" y="0"/>
                  </a:lnTo>
                  <a:lnTo>
                    <a:pt x="0" y="0"/>
                  </a:lnTo>
                </a:path>
              </a:pathLst>
            </a:cu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88" name="Freeform 86"/>
            <p:cNvSpPr>
              <a:spLocks/>
            </p:cNvSpPr>
            <p:nvPr/>
          </p:nvSpPr>
          <p:spPr bwMode="auto">
            <a:xfrm>
              <a:off x="2390775" y="2524125"/>
              <a:ext cx="101600" cy="73025"/>
            </a:xfrm>
            <a:custGeom>
              <a:avLst/>
              <a:gdLst>
                <a:gd name="T0" fmla="*/ 46 w 64"/>
                <a:gd name="T1" fmla="*/ 27 h 46"/>
                <a:gd name="T2" fmla="*/ 64 w 64"/>
                <a:gd name="T3" fmla="*/ 46 h 46"/>
                <a:gd name="T4" fmla="*/ 0 w 64"/>
                <a:gd name="T5" fmla="*/ 27 h 46"/>
                <a:gd name="T6" fmla="*/ 64 w 64"/>
                <a:gd name="T7" fmla="*/ 0 h 46"/>
                <a:gd name="T8" fmla="*/ 46 w 64"/>
                <a:gd name="T9" fmla="*/ 27 h 46"/>
              </a:gdLst>
              <a:ahLst/>
              <a:cxnLst>
                <a:cxn ang="0">
                  <a:pos x="T0" y="T1"/>
                </a:cxn>
                <a:cxn ang="0">
                  <a:pos x="T2" y="T3"/>
                </a:cxn>
                <a:cxn ang="0">
                  <a:pos x="T4" y="T5"/>
                </a:cxn>
                <a:cxn ang="0">
                  <a:pos x="T6" y="T7"/>
                </a:cxn>
                <a:cxn ang="0">
                  <a:pos x="T8" y="T9"/>
                </a:cxn>
              </a:cxnLst>
              <a:rect l="0" t="0" r="r" b="b"/>
              <a:pathLst>
                <a:path w="64" h="46">
                  <a:moveTo>
                    <a:pt x="46" y="27"/>
                  </a:moveTo>
                  <a:lnTo>
                    <a:pt x="64" y="46"/>
                  </a:lnTo>
                  <a:lnTo>
                    <a:pt x="0" y="27"/>
                  </a:lnTo>
                  <a:lnTo>
                    <a:pt x="64" y="0"/>
                  </a:lnTo>
                  <a:lnTo>
                    <a:pt x="46" y="2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89" name="Freeform 87"/>
            <p:cNvSpPr>
              <a:spLocks/>
            </p:cNvSpPr>
            <p:nvPr/>
          </p:nvSpPr>
          <p:spPr bwMode="auto">
            <a:xfrm>
              <a:off x="2185987" y="3940175"/>
              <a:ext cx="146050" cy="87313"/>
            </a:xfrm>
            <a:custGeom>
              <a:avLst/>
              <a:gdLst>
                <a:gd name="T0" fmla="*/ 0 w 92"/>
                <a:gd name="T1" fmla="*/ 55 h 55"/>
                <a:gd name="T2" fmla="*/ 46 w 92"/>
                <a:gd name="T3" fmla="*/ 0 h 55"/>
                <a:gd name="T4" fmla="*/ 92 w 92"/>
                <a:gd name="T5" fmla="*/ 55 h 55"/>
              </a:gdLst>
              <a:ahLst/>
              <a:cxnLst>
                <a:cxn ang="0">
                  <a:pos x="T0" y="T1"/>
                </a:cxn>
                <a:cxn ang="0">
                  <a:pos x="T2" y="T3"/>
                </a:cxn>
                <a:cxn ang="0">
                  <a:pos x="T4" y="T5"/>
                </a:cxn>
              </a:cxnLst>
              <a:rect l="0" t="0" r="r" b="b"/>
              <a:pathLst>
                <a:path w="92" h="55">
                  <a:moveTo>
                    <a:pt x="0" y="55"/>
                  </a:moveTo>
                  <a:lnTo>
                    <a:pt x="46" y="0"/>
                  </a:lnTo>
                  <a:lnTo>
                    <a:pt x="92" y="55"/>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0" name="Freeform 88"/>
            <p:cNvSpPr>
              <a:spLocks/>
            </p:cNvSpPr>
            <p:nvPr/>
          </p:nvSpPr>
          <p:spPr bwMode="auto">
            <a:xfrm>
              <a:off x="2784475" y="3575050"/>
              <a:ext cx="263525" cy="379413"/>
            </a:xfrm>
            <a:custGeom>
              <a:avLst/>
              <a:gdLst>
                <a:gd name="T0" fmla="*/ 166 w 166"/>
                <a:gd name="T1" fmla="*/ 119 h 239"/>
                <a:gd name="T2" fmla="*/ 0 w 166"/>
                <a:gd name="T3" fmla="*/ 0 h 239"/>
                <a:gd name="T4" fmla="*/ 0 w 166"/>
                <a:gd name="T5" fmla="*/ 239 h 239"/>
                <a:gd name="T6" fmla="*/ 166 w 166"/>
                <a:gd name="T7" fmla="*/ 119 h 239"/>
              </a:gdLst>
              <a:ahLst/>
              <a:cxnLst>
                <a:cxn ang="0">
                  <a:pos x="T0" y="T1"/>
                </a:cxn>
                <a:cxn ang="0">
                  <a:pos x="T2" y="T3"/>
                </a:cxn>
                <a:cxn ang="0">
                  <a:pos x="T4" y="T5"/>
                </a:cxn>
                <a:cxn ang="0">
                  <a:pos x="T6" y="T7"/>
                </a:cxn>
              </a:cxnLst>
              <a:rect l="0" t="0" r="r" b="b"/>
              <a:pathLst>
                <a:path w="166" h="239">
                  <a:moveTo>
                    <a:pt x="166" y="119"/>
                  </a:moveTo>
                  <a:lnTo>
                    <a:pt x="0" y="0"/>
                  </a:lnTo>
                  <a:lnTo>
                    <a:pt x="0" y="239"/>
                  </a:lnTo>
                  <a:lnTo>
                    <a:pt x="166" y="119"/>
                  </a:lnTo>
                  <a:close/>
                </a:path>
              </a:pathLst>
            </a:custGeom>
            <a:solidFill>
              <a:srgbClr val="66FF99"/>
            </a:solidFill>
            <a:ln w="3810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1" name="Freeform 89"/>
            <p:cNvSpPr>
              <a:spLocks/>
            </p:cNvSpPr>
            <p:nvPr/>
          </p:nvSpPr>
          <p:spPr bwMode="auto">
            <a:xfrm>
              <a:off x="2784475" y="3575050"/>
              <a:ext cx="263525" cy="379413"/>
            </a:xfrm>
            <a:custGeom>
              <a:avLst/>
              <a:gdLst>
                <a:gd name="T0" fmla="*/ 166 w 166"/>
                <a:gd name="T1" fmla="*/ 119 h 239"/>
                <a:gd name="T2" fmla="*/ 0 w 166"/>
                <a:gd name="T3" fmla="*/ 0 h 239"/>
                <a:gd name="T4" fmla="*/ 0 w 166"/>
                <a:gd name="T5" fmla="*/ 239 h 239"/>
                <a:gd name="T6" fmla="*/ 166 w 166"/>
                <a:gd name="T7" fmla="*/ 119 h 239"/>
              </a:gdLst>
              <a:ahLst/>
              <a:cxnLst>
                <a:cxn ang="0">
                  <a:pos x="T0" y="T1"/>
                </a:cxn>
                <a:cxn ang="0">
                  <a:pos x="T2" y="T3"/>
                </a:cxn>
                <a:cxn ang="0">
                  <a:pos x="T4" y="T5"/>
                </a:cxn>
                <a:cxn ang="0">
                  <a:pos x="T6" y="T7"/>
                </a:cxn>
              </a:cxnLst>
              <a:rect l="0" t="0" r="r" b="b"/>
              <a:pathLst>
                <a:path w="166" h="239">
                  <a:moveTo>
                    <a:pt x="166" y="119"/>
                  </a:moveTo>
                  <a:lnTo>
                    <a:pt x="0" y="0"/>
                  </a:lnTo>
                  <a:lnTo>
                    <a:pt x="0" y="239"/>
                  </a:lnTo>
                  <a:lnTo>
                    <a:pt x="166" y="119"/>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2" name="Line 90"/>
            <p:cNvSpPr>
              <a:spLocks noChangeShapeType="1"/>
            </p:cNvSpPr>
            <p:nvPr/>
          </p:nvSpPr>
          <p:spPr bwMode="auto">
            <a:xfrm>
              <a:off x="1776412" y="3268662"/>
              <a:ext cx="336550"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3" name="Freeform 91"/>
            <p:cNvSpPr>
              <a:spLocks/>
            </p:cNvSpPr>
            <p:nvPr/>
          </p:nvSpPr>
          <p:spPr bwMode="auto">
            <a:xfrm>
              <a:off x="1703387" y="3238500"/>
              <a:ext cx="103188" cy="73025"/>
            </a:xfrm>
            <a:custGeom>
              <a:avLst/>
              <a:gdLst>
                <a:gd name="T0" fmla="*/ 46 w 65"/>
                <a:gd name="T1" fmla="*/ 19 h 46"/>
                <a:gd name="T2" fmla="*/ 65 w 65"/>
                <a:gd name="T3" fmla="*/ 46 h 46"/>
                <a:gd name="T4" fmla="*/ 0 w 65"/>
                <a:gd name="T5" fmla="*/ 19 h 46"/>
                <a:gd name="T6" fmla="*/ 65 w 65"/>
                <a:gd name="T7" fmla="*/ 0 h 46"/>
                <a:gd name="T8" fmla="*/ 46 w 65"/>
                <a:gd name="T9" fmla="*/ 19 h 46"/>
              </a:gdLst>
              <a:ahLst/>
              <a:cxnLst>
                <a:cxn ang="0">
                  <a:pos x="T0" y="T1"/>
                </a:cxn>
                <a:cxn ang="0">
                  <a:pos x="T2" y="T3"/>
                </a:cxn>
                <a:cxn ang="0">
                  <a:pos x="T4" y="T5"/>
                </a:cxn>
                <a:cxn ang="0">
                  <a:pos x="T6" y="T7"/>
                </a:cxn>
                <a:cxn ang="0">
                  <a:pos x="T8" y="T9"/>
                </a:cxn>
              </a:cxnLst>
              <a:rect l="0" t="0" r="r" b="b"/>
              <a:pathLst>
                <a:path w="65" h="46">
                  <a:moveTo>
                    <a:pt x="46" y="19"/>
                  </a:moveTo>
                  <a:lnTo>
                    <a:pt x="65" y="46"/>
                  </a:lnTo>
                  <a:lnTo>
                    <a:pt x="0" y="19"/>
                  </a:lnTo>
                  <a:lnTo>
                    <a:pt x="65" y="0"/>
                  </a:lnTo>
                  <a:lnTo>
                    <a:pt x="4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4" name="Freeform 92"/>
            <p:cNvSpPr>
              <a:spLocks/>
            </p:cNvSpPr>
            <p:nvPr/>
          </p:nvSpPr>
          <p:spPr bwMode="auto">
            <a:xfrm>
              <a:off x="2112962" y="3078162"/>
              <a:ext cx="263525" cy="350838"/>
            </a:xfrm>
            <a:custGeom>
              <a:avLst/>
              <a:gdLst>
                <a:gd name="T0" fmla="*/ 0 w 166"/>
                <a:gd name="T1" fmla="*/ 120 h 221"/>
                <a:gd name="T2" fmla="*/ 166 w 166"/>
                <a:gd name="T3" fmla="*/ 0 h 221"/>
                <a:gd name="T4" fmla="*/ 166 w 166"/>
                <a:gd name="T5" fmla="*/ 221 h 221"/>
                <a:gd name="T6" fmla="*/ 0 w 166"/>
                <a:gd name="T7" fmla="*/ 120 h 221"/>
              </a:gdLst>
              <a:ahLst/>
              <a:cxnLst>
                <a:cxn ang="0">
                  <a:pos x="T0" y="T1"/>
                </a:cxn>
                <a:cxn ang="0">
                  <a:pos x="T2" y="T3"/>
                </a:cxn>
                <a:cxn ang="0">
                  <a:pos x="T4" y="T5"/>
                </a:cxn>
                <a:cxn ang="0">
                  <a:pos x="T6" y="T7"/>
                </a:cxn>
              </a:cxnLst>
              <a:rect l="0" t="0" r="r" b="b"/>
              <a:pathLst>
                <a:path w="166" h="221">
                  <a:moveTo>
                    <a:pt x="0" y="120"/>
                  </a:moveTo>
                  <a:lnTo>
                    <a:pt x="166" y="0"/>
                  </a:lnTo>
                  <a:lnTo>
                    <a:pt x="166" y="221"/>
                  </a:lnTo>
                  <a:lnTo>
                    <a:pt x="0" y="12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95" name="Line 93"/>
            <p:cNvSpPr>
              <a:spLocks noChangeShapeType="1"/>
            </p:cNvSpPr>
            <p:nvPr/>
          </p:nvSpPr>
          <p:spPr bwMode="auto">
            <a:xfrm flipV="1">
              <a:off x="2273300" y="3005137"/>
              <a:ext cx="0" cy="131763"/>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33CC"/>
                </a:solidFill>
                <a:effectLst/>
                <a:uLnTx/>
                <a:uFillTx/>
                <a:latin typeface="Arial"/>
                <a:ea typeface="+mn-ea"/>
                <a:cs typeface="Arial"/>
              </a:endParaRPr>
            </a:p>
          </p:txBody>
        </p:sp>
        <p:sp>
          <p:nvSpPr>
            <p:cNvPr id="96" name="Rectangle 94"/>
            <p:cNvSpPr>
              <a:spLocks noChangeArrowheads="1"/>
            </p:cNvSpPr>
            <p:nvPr/>
          </p:nvSpPr>
          <p:spPr bwMode="auto">
            <a:xfrm>
              <a:off x="1820862" y="27717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97" name="Rectangle 95"/>
            <p:cNvSpPr>
              <a:spLocks noChangeArrowheads="1"/>
            </p:cNvSpPr>
            <p:nvPr/>
          </p:nvSpPr>
          <p:spPr bwMode="auto">
            <a:xfrm>
              <a:off x="1938337" y="27717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98" name="Rectangle 96"/>
            <p:cNvSpPr>
              <a:spLocks noChangeArrowheads="1"/>
            </p:cNvSpPr>
            <p:nvPr/>
          </p:nvSpPr>
          <p:spPr bwMode="auto">
            <a:xfrm>
              <a:off x="2025650" y="27717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99" name="Rectangle 97"/>
            <p:cNvSpPr>
              <a:spLocks noChangeArrowheads="1"/>
            </p:cNvSpPr>
            <p:nvPr/>
          </p:nvSpPr>
          <p:spPr bwMode="auto">
            <a:xfrm>
              <a:off x="2098675" y="277177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33CC"/>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mn-ea"/>
                <a:cs typeface="Arial"/>
              </a:endParaRPr>
            </a:p>
          </p:txBody>
        </p:sp>
        <p:sp>
          <p:nvSpPr>
            <p:cNvPr id="100" name="Rectangle 98"/>
            <p:cNvSpPr>
              <a:spLocks noChangeArrowheads="1"/>
            </p:cNvSpPr>
            <p:nvPr/>
          </p:nvSpPr>
          <p:spPr bwMode="auto">
            <a:xfrm>
              <a:off x="2185987" y="27717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1" name="Rectangle 99"/>
            <p:cNvSpPr>
              <a:spLocks noChangeArrowheads="1"/>
            </p:cNvSpPr>
            <p:nvPr/>
          </p:nvSpPr>
          <p:spPr bwMode="auto">
            <a:xfrm>
              <a:off x="2230437" y="277177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f</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2" name="Rectangle 100"/>
            <p:cNvSpPr>
              <a:spLocks noChangeArrowheads="1"/>
            </p:cNvSpPr>
            <p:nvPr/>
          </p:nvSpPr>
          <p:spPr bwMode="auto">
            <a:xfrm>
              <a:off x="2287587" y="277177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3" name="Rectangle 101"/>
            <p:cNvSpPr>
              <a:spLocks noChangeArrowheads="1"/>
            </p:cNvSpPr>
            <p:nvPr/>
          </p:nvSpPr>
          <p:spPr bwMode="auto">
            <a:xfrm>
              <a:off x="2346325" y="27717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4" name="Rectangle 102"/>
            <p:cNvSpPr>
              <a:spLocks noChangeArrowheads="1"/>
            </p:cNvSpPr>
            <p:nvPr/>
          </p:nvSpPr>
          <p:spPr bwMode="auto">
            <a:xfrm>
              <a:off x="2433637" y="2771775"/>
              <a:ext cx="1490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5" name="Rectangle 103"/>
            <p:cNvSpPr>
              <a:spLocks noChangeArrowheads="1"/>
            </p:cNvSpPr>
            <p:nvPr/>
          </p:nvSpPr>
          <p:spPr bwMode="auto">
            <a:xfrm>
              <a:off x="2565400" y="27717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6" name="Rectangle 104"/>
            <p:cNvSpPr>
              <a:spLocks noChangeArrowheads="1"/>
            </p:cNvSpPr>
            <p:nvPr/>
          </p:nvSpPr>
          <p:spPr bwMode="auto">
            <a:xfrm>
              <a:off x="2609850" y="2771775"/>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7" name="Rectangle 105"/>
            <p:cNvSpPr>
              <a:spLocks noChangeArrowheads="1"/>
            </p:cNvSpPr>
            <p:nvPr/>
          </p:nvSpPr>
          <p:spPr bwMode="auto">
            <a:xfrm>
              <a:off x="2727325" y="27717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8" name="Rectangle 106"/>
            <p:cNvSpPr>
              <a:spLocks noChangeArrowheads="1"/>
            </p:cNvSpPr>
            <p:nvPr/>
          </p:nvSpPr>
          <p:spPr bwMode="auto">
            <a:xfrm>
              <a:off x="2814637" y="2771775"/>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09" name="Rectangle 107"/>
            <p:cNvSpPr>
              <a:spLocks noChangeArrowheads="1"/>
            </p:cNvSpPr>
            <p:nvPr/>
          </p:nvSpPr>
          <p:spPr bwMode="auto">
            <a:xfrm>
              <a:off x="2946400" y="27717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10" name="Rectangle 108"/>
            <p:cNvSpPr>
              <a:spLocks noChangeArrowheads="1"/>
            </p:cNvSpPr>
            <p:nvPr/>
          </p:nvSpPr>
          <p:spPr bwMode="auto">
            <a:xfrm>
              <a:off x="3076575" y="2771775"/>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11" name="Line 109"/>
            <p:cNvSpPr>
              <a:spLocks noChangeShapeType="1"/>
            </p:cNvSpPr>
            <p:nvPr/>
          </p:nvSpPr>
          <p:spPr bwMode="auto">
            <a:xfrm flipV="1">
              <a:off x="1908175" y="3195637"/>
              <a:ext cx="131763" cy="115888"/>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2" name="Rectangle 110"/>
            <p:cNvSpPr>
              <a:spLocks noChangeArrowheads="1"/>
            </p:cNvSpPr>
            <p:nvPr/>
          </p:nvSpPr>
          <p:spPr bwMode="auto">
            <a:xfrm>
              <a:off x="1952625" y="2990850"/>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13" name="Freeform 111"/>
            <p:cNvSpPr>
              <a:spLocks/>
            </p:cNvSpPr>
            <p:nvPr/>
          </p:nvSpPr>
          <p:spPr bwMode="auto">
            <a:xfrm>
              <a:off x="2463800" y="3252787"/>
              <a:ext cx="160338" cy="511175"/>
            </a:xfrm>
            <a:custGeom>
              <a:avLst/>
              <a:gdLst>
                <a:gd name="T0" fmla="*/ 101 w 101"/>
                <a:gd name="T1" fmla="*/ 322 h 322"/>
                <a:gd name="T2" fmla="*/ 101 w 101"/>
                <a:gd name="T3" fmla="*/ 0 h 322"/>
                <a:gd name="T4" fmla="*/ 0 w 101"/>
                <a:gd name="T5" fmla="*/ 0 h 322"/>
              </a:gdLst>
              <a:ahLst/>
              <a:cxnLst>
                <a:cxn ang="0">
                  <a:pos x="T0" y="T1"/>
                </a:cxn>
                <a:cxn ang="0">
                  <a:pos x="T2" y="T3"/>
                </a:cxn>
                <a:cxn ang="0">
                  <a:pos x="T4" y="T5"/>
                </a:cxn>
              </a:cxnLst>
              <a:rect l="0" t="0" r="r" b="b"/>
              <a:pathLst>
                <a:path w="101" h="322">
                  <a:moveTo>
                    <a:pt x="101" y="322"/>
                  </a:moveTo>
                  <a:lnTo>
                    <a:pt x="101" y="0"/>
                  </a:lnTo>
                  <a:lnTo>
                    <a:pt x="0" y="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4" name="Freeform 112"/>
            <p:cNvSpPr>
              <a:spLocks/>
            </p:cNvSpPr>
            <p:nvPr/>
          </p:nvSpPr>
          <p:spPr bwMode="auto">
            <a:xfrm>
              <a:off x="2390775" y="3224212"/>
              <a:ext cx="101600" cy="73025"/>
            </a:xfrm>
            <a:custGeom>
              <a:avLst/>
              <a:gdLst>
                <a:gd name="T0" fmla="*/ 46 w 64"/>
                <a:gd name="T1" fmla="*/ 18 h 46"/>
                <a:gd name="T2" fmla="*/ 64 w 64"/>
                <a:gd name="T3" fmla="*/ 46 h 46"/>
                <a:gd name="T4" fmla="*/ 0 w 64"/>
                <a:gd name="T5" fmla="*/ 18 h 46"/>
                <a:gd name="T6" fmla="*/ 64 w 64"/>
                <a:gd name="T7" fmla="*/ 0 h 46"/>
                <a:gd name="T8" fmla="*/ 46 w 64"/>
                <a:gd name="T9" fmla="*/ 18 h 46"/>
              </a:gdLst>
              <a:ahLst/>
              <a:cxnLst>
                <a:cxn ang="0">
                  <a:pos x="T0" y="T1"/>
                </a:cxn>
                <a:cxn ang="0">
                  <a:pos x="T2" y="T3"/>
                </a:cxn>
                <a:cxn ang="0">
                  <a:pos x="T4" y="T5"/>
                </a:cxn>
                <a:cxn ang="0">
                  <a:pos x="T6" y="T7"/>
                </a:cxn>
                <a:cxn ang="0">
                  <a:pos x="T8" y="T9"/>
                </a:cxn>
              </a:cxnLst>
              <a:rect l="0" t="0" r="r" b="b"/>
              <a:pathLst>
                <a:path w="64" h="46">
                  <a:moveTo>
                    <a:pt x="46" y="18"/>
                  </a:moveTo>
                  <a:lnTo>
                    <a:pt x="64" y="46"/>
                  </a:lnTo>
                  <a:lnTo>
                    <a:pt x="0" y="18"/>
                  </a:lnTo>
                  <a:lnTo>
                    <a:pt x="64" y="0"/>
                  </a:lnTo>
                  <a:lnTo>
                    <a:pt x="4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5" name="Oval 113"/>
            <p:cNvSpPr>
              <a:spLocks noChangeArrowheads="1"/>
            </p:cNvSpPr>
            <p:nvPr/>
          </p:nvSpPr>
          <p:spPr bwMode="auto">
            <a:xfrm>
              <a:off x="3165475" y="3735387"/>
              <a:ext cx="57150" cy="587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6" name="Oval 114"/>
            <p:cNvSpPr>
              <a:spLocks noChangeArrowheads="1"/>
            </p:cNvSpPr>
            <p:nvPr/>
          </p:nvSpPr>
          <p:spPr bwMode="auto">
            <a:xfrm>
              <a:off x="3165475" y="3735387"/>
              <a:ext cx="57150" cy="58738"/>
            </a:xfrm>
            <a:prstGeom prst="ellipse">
              <a:avLst/>
            </a:pr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7" name="Oval 115"/>
            <p:cNvSpPr>
              <a:spLocks noChangeArrowheads="1"/>
            </p:cNvSpPr>
            <p:nvPr/>
          </p:nvSpPr>
          <p:spPr bwMode="auto">
            <a:xfrm>
              <a:off x="2609850" y="3735387"/>
              <a:ext cx="58738" cy="587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8" name="Oval 116"/>
            <p:cNvSpPr>
              <a:spLocks noChangeArrowheads="1"/>
            </p:cNvSpPr>
            <p:nvPr/>
          </p:nvSpPr>
          <p:spPr bwMode="auto">
            <a:xfrm>
              <a:off x="2609850" y="3735387"/>
              <a:ext cx="58738" cy="58738"/>
            </a:xfrm>
            <a:prstGeom prst="ellipse">
              <a:avLst/>
            </a:pr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19" name="Freeform 117"/>
            <p:cNvSpPr>
              <a:spLocks/>
            </p:cNvSpPr>
            <p:nvPr/>
          </p:nvSpPr>
          <p:spPr bwMode="auto">
            <a:xfrm>
              <a:off x="2112962" y="2378075"/>
              <a:ext cx="263525" cy="365125"/>
            </a:xfrm>
            <a:custGeom>
              <a:avLst/>
              <a:gdLst>
                <a:gd name="T0" fmla="*/ 0 w 166"/>
                <a:gd name="T1" fmla="*/ 119 h 230"/>
                <a:gd name="T2" fmla="*/ 166 w 166"/>
                <a:gd name="T3" fmla="*/ 0 h 230"/>
                <a:gd name="T4" fmla="*/ 166 w 166"/>
                <a:gd name="T5" fmla="*/ 230 h 230"/>
                <a:gd name="T6" fmla="*/ 0 w 166"/>
                <a:gd name="T7" fmla="*/ 119 h 230"/>
              </a:gdLst>
              <a:ahLst/>
              <a:cxnLst>
                <a:cxn ang="0">
                  <a:pos x="T0" y="T1"/>
                </a:cxn>
                <a:cxn ang="0">
                  <a:pos x="T2" y="T3"/>
                </a:cxn>
                <a:cxn ang="0">
                  <a:pos x="T4" y="T5"/>
                </a:cxn>
                <a:cxn ang="0">
                  <a:pos x="T6" y="T7"/>
                </a:cxn>
              </a:cxnLst>
              <a:rect l="0" t="0" r="r" b="b"/>
              <a:pathLst>
                <a:path w="166" h="230">
                  <a:moveTo>
                    <a:pt x="0" y="119"/>
                  </a:moveTo>
                  <a:lnTo>
                    <a:pt x="166" y="0"/>
                  </a:lnTo>
                  <a:lnTo>
                    <a:pt x="166" y="230"/>
                  </a:lnTo>
                  <a:lnTo>
                    <a:pt x="0" y="119"/>
                  </a:lnTo>
                </a:path>
              </a:pathLst>
            </a:cu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0" name="Rectangle 118"/>
            <p:cNvSpPr>
              <a:spLocks noChangeArrowheads="1"/>
            </p:cNvSpPr>
            <p:nvPr/>
          </p:nvSpPr>
          <p:spPr bwMode="auto">
            <a:xfrm>
              <a:off x="2084387" y="4406900"/>
              <a:ext cx="349250" cy="495300"/>
            </a:xfrm>
            <a:prstGeom prst="rect">
              <a:avLst/>
            </a:prstGeom>
            <a:solidFill>
              <a:srgbClr val="66FF99"/>
            </a:solidFill>
            <a:ln w="3810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1" name="Line 119"/>
            <p:cNvSpPr>
              <a:spLocks noChangeShapeType="1"/>
            </p:cNvSpPr>
            <p:nvPr/>
          </p:nvSpPr>
          <p:spPr bwMode="auto">
            <a:xfrm>
              <a:off x="1689100" y="4640262"/>
              <a:ext cx="292100"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2" name="Freeform 120"/>
            <p:cNvSpPr>
              <a:spLocks/>
            </p:cNvSpPr>
            <p:nvPr/>
          </p:nvSpPr>
          <p:spPr bwMode="auto">
            <a:xfrm>
              <a:off x="1952625" y="4610100"/>
              <a:ext cx="101600" cy="73025"/>
            </a:xfrm>
            <a:custGeom>
              <a:avLst/>
              <a:gdLst>
                <a:gd name="T0" fmla="*/ 18 w 64"/>
                <a:gd name="T1" fmla="*/ 19 h 46"/>
                <a:gd name="T2" fmla="*/ 0 w 64"/>
                <a:gd name="T3" fmla="*/ 0 h 46"/>
                <a:gd name="T4" fmla="*/ 64 w 64"/>
                <a:gd name="T5" fmla="*/ 19 h 46"/>
                <a:gd name="T6" fmla="*/ 0 w 64"/>
                <a:gd name="T7" fmla="*/ 46 h 46"/>
                <a:gd name="T8" fmla="*/ 18 w 64"/>
                <a:gd name="T9" fmla="*/ 19 h 46"/>
              </a:gdLst>
              <a:ahLst/>
              <a:cxnLst>
                <a:cxn ang="0">
                  <a:pos x="T0" y="T1"/>
                </a:cxn>
                <a:cxn ang="0">
                  <a:pos x="T2" y="T3"/>
                </a:cxn>
                <a:cxn ang="0">
                  <a:pos x="T4" y="T5"/>
                </a:cxn>
                <a:cxn ang="0">
                  <a:pos x="T6" y="T7"/>
                </a:cxn>
                <a:cxn ang="0">
                  <a:pos x="T8" y="T9"/>
                </a:cxn>
              </a:cxnLst>
              <a:rect l="0" t="0" r="r" b="b"/>
              <a:pathLst>
                <a:path w="64" h="46">
                  <a:moveTo>
                    <a:pt x="18" y="19"/>
                  </a:moveTo>
                  <a:lnTo>
                    <a:pt x="0" y="0"/>
                  </a:lnTo>
                  <a:lnTo>
                    <a:pt x="64" y="19"/>
                  </a:lnTo>
                  <a:lnTo>
                    <a:pt x="0" y="46"/>
                  </a:lnTo>
                  <a:lnTo>
                    <a:pt x="1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3" name="Freeform 121"/>
            <p:cNvSpPr>
              <a:spLocks/>
            </p:cNvSpPr>
            <p:nvPr/>
          </p:nvSpPr>
          <p:spPr bwMode="auto">
            <a:xfrm>
              <a:off x="2433637" y="3940175"/>
              <a:ext cx="482600" cy="700088"/>
            </a:xfrm>
            <a:custGeom>
              <a:avLst/>
              <a:gdLst>
                <a:gd name="T0" fmla="*/ 0 w 304"/>
                <a:gd name="T1" fmla="*/ 441 h 441"/>
                <a:gd name="T2" fmla="*/ 304 w 304"/>
                <a:gd name="T3" fmla="*/ 441 h 441"/>
                <a:gd name="T4" fmla="*/ 304 w 304"/>
                <a:gd name="T5" fmla="*/ 0 h 441"/>
              </a:gdLst>
              <a:ahLst/>
              <a:cxnLst>
                <a:cxn ang="0">
                  <a:pos x="T0" y="T1"/>
                </a:cxn>
                <a:cxn ang="0">
                  <a:pos x="T2" y="T3"/>
                </a:cxn>
                <a:cxn ang="0">
                  <a:pos x="T4" y="T5"/>
                </a:cxn>
              </a:cxnLst>
              <a:rect l="0" t="0" r="r" b="b"/>
              <a:pathLst>
                <a:path w="304" h="441">
                  <a:moveTo>
                    <a:pt x="0" y="441"/>
                  </a:moveTo>
                  <a:lnTo>
                    <a:pt x="304" y="441"/>
                  </a:lnTo>
                  <a:lnTo>
                    <a:pt x="304" y="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4" name="Freeform 122"/>
            <p:cNvSpPr>
              <a:spLocks/>
            </p:cNvSpPr>
            <p:nvPr/>
          </p:nvSpPr>
          <p:spPr bwMode="auto">
            <a:xfrm>
              <a:off x="2887662" y="3867150"/>
              <a:ext cx="73025" cy="101600"/>
            </a:xfrm>
            <a:custGeom>
              <a:avLst/>
              <a:gdLst>
                <a:gd name="T0" fmla="*/ 18 w 46"/>
                <a:gd name="T1" fmla="*/ 46 h 64"/>
                <a:gd name="T2" fmla="*/ 0 w 46"/>
                <a:gd name="T3" fmla="*/ 64 h 64"/>
                <a:gd name="T4" fmla="*/ 18 w 46"/>
                <a:gd name="T5" fmla="*/ 0 h 64"/>
                <a:gd name="T6" fmla="*/ 46 w 46"/>
                <a:gd name="T7" fmla="*/ 64 h 64"/>
                <a:gd name="T8" fmla="*/ 18 w 46"/>
                <a:gd name="T9" fmla="*/ 46 h 64"/>
              </a:gdLst>
              <a:ahLst/>
              <a:cxnLst>
                <a:cxn ang="0">
                  <a:pos x="T0" y="T1"/>
                </a:cxn>
                <a:cxn ang="0">
                  <a:pos x="T2" y="T3"/>
                </a:cxn>
                <a:cxn ang="0">
                  <a:pos x="T4" y="T5"/>
                </a:cxn>
                <a:cxn ang="0">
                  <a:pos x="T6" y="T7"/>
                </a:cxn>
                <a:cxn ang="0">
                  <a:pos x="T8" y="T9"/>
                </a:cxn>
              </a:cxnLst>
              <a:rect l="0" t="0" r="r" b="b"/>
              <a:pathLst>
                <a:path w="46" h="64">
                  <a:moveTo>
                    <a:pt x="18" y="46"/>
                  </a:moveTo>
                  <a:lnTo>
                    <a:pt x="0" y="64"/>
                  </a:lnTo>
                  <a:lnTo>
                    <a:pt x="18" y="0"/>
                  </a:lnTo>
                  <a:lnTo>
                    <a:pt x="46" y="64"/>
                  </a:lnTo>
                  <a:lnTo>
                    <a:pt x="18"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5" name="Rectangle 123"/>
            <p:cNvSpPr>
              <a:spLocks noChangeArrowheads="1"/>
            </p:cNvSpPr>
            <p:nvPr/>
          </p:nvSpPr>
          <p:spPr bwMode="auto">
            <a:xfrm>
              <a:off x="2112962" y="45370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26" name="Rectangle 124"/>
            <p:cNvSpPr>
              <a:spLocks noChangeArrowheads="1"/>
            </p:cNvSpPr>
            <p:nvPr/>
          </p:nvSpPr>
          <p:spPr bwMode="auto">
            <a:xfrm>
              <a:off x="2230437" y="45370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27" name="Rectangle 125"/>
            <p:cNvSpPr>
              <a:spLocks noChangeArrowheads="1"/>
            </p:cNvSpPr>
            <p:nvPr/>
          </p:nvSpPr>
          <p:spPr bwMode="auto">
            <a:xfrm>
              <a:off x="2273300" y="4537075"/>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Q</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28" name="Line 126"/>
            <p:cNvSpPr>
              <a:spLocks noChangeShapeType="1"/>
            </p:cNvSpPr>
            <p:nvPr/>
          </p:nvSpPr>
          <p:spPr bwMode="auto">
            <a:xfrm flipV="1">
              <a:off x="2259012" y="4902200"/>
              <a:ext cx="0" cy="88900"/>
            </a:xfrm>
            <a:prstGeom prst="line">
              <a:avLst/>
            </a:pr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29" name="Rectangle 127"/>
            <p:cNvSpPr>
              <a:spLocks noChangeArrowheads="1"/>
            </p:cNvSpPr>
            <p:nvPr/>
          </p:nvSpPr>
          <p:spPr bwMode="auto">
            <a:xfrm>
              <a:off x="1776412" y="4975225"/>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W</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0" name="Rectangle 128"/>
            <p:cNvSpPr>
              <a:spLocks noChangeArrowheads="1"/>
            </p:cNvSpPr>
            <p:nvPr/>
          </p:nvSpPr>
          <p:spPr bwMode="auto">
            <a:xfrm>
              <a:off x="1922462" y="497522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1" name="Rectangle 129"/>
            <p:cNvSpPr>
              <a:spLocks noChangeArrowheads="1"/>
            </p:cNvSpPr>
            <p:nvPr/>
          </p:nvSpPr>
          <p:spPr bwMode="auto">
            <a:xfrm>
              <a:off x="1981200" y="4975225"/>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2" name="Rectangle 130"/>
            <p:cNvSpPr>
              <a:spLocks noChangeArrowheads="1"/>
            </p:cNvSpPr>
            <p:nvPr/>
          </p:nvSpPr>
          <p:spPr bwMode="auto">
            <a:xfrm>
              <a:off x="2039937" y="497522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3" name="Rectangle 131"/>
            <p:cNvSpPr>
              <a:spLocks noChangeArrowheads="1"/>
            </p:cNvSpPr>
            <p:nvPr/>
          </p:nvSpPr>
          <p:spPr bwMode="auto">
            <a:xfrm>
              <a:off x="2084387" y="497522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4" name="Rectangle 132"/>
            <p:cNvSpPr>
              <a:spLocks noChangeArrowheads="1"/>
            </p:cNvSpPr>
            <p:nvPr/>
          </p:nvSpPr>
          <p:spPr bwMode="auto">
            <a:xfrm>
              <a:off x="2157412" y="497522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5" name="Rectangle 133"/>
            <p:cNvSpPr>
              <a:spLocks noChangeArrowheads="1"/>
            </p:cNvSpPr>
            <p:nvPr/>
          </p:nvSpPr>
          <p:spPr bwMode="auto">
            <a:xfrm>
              <a:off x="2200275" y="497522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6" name="Rectangle 134"/>
            <p:cNvSpPr>
              <a:spLocks noChangeArrowheads="1"/>
            </p:cNvSpPr>
            <p:nvPr/>
          </p:nvSpPr>
          <p:spPr bwMode="auto">
            <a:xfrm>
              <a:off x="2259012" y="497522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7" name="Rectangle 135"/>
            <p:cNvSpPr>
              <a:spLocks noChangeArrowheads="1"/>
            </p:cNvSpPr>
            <p:nvPr/>
          </p:nvSpPr>
          <p:spPr bwMode="auto">
            <a:xfrm>
              <a:off x="2346325" y="497522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8" name="Rectangle 136"/>
            <p:cNvSpPr>
              <a:spLocks noChangeArrowheads="1"/>
            </p:cNvSpPr>
            <p:nvPr/>
          </p:nvSpPr>
          <p:spPr bwMode="auto">
            <a:xfrm>
              <a:off x="2390775" y="4975225"/>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39" name="Rectangle 137"/>
            <p:cNvSpPr>
              <a:spLocks noChangeArrowheads="1"/>
            </p:cNvSpPr>
            <p:nvPr/>
          </p:nvSpPr>
          <p:spPr bwMode="auto">
            <a:xfrm>
              <a:off x="2492375" y="497522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40" name="Rectangle 138"/>
            <p:cNvSpPr>
              <a:spLocks noChangeArrowheads="1"/>
            </p:cNvSpPr>
            <p:nvPr/>
          </p:nvSpPr>
          <p:spPr bwMode="auto">
            <a:xfrm>
              <a:off x="2581275" y="497522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41" name="Rectangle 139"/>
            <p:cNvSpPr>
              <a:spLocks noChangeArrowheads="1"/>
            </p:cNvSpPr>
            <p:nvPr/>
          </p:nvSpPr>
          <p:spPr bwMode="auto">
            <a:xfrm>
              <a:off x="2711450" y="4975225"/>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42" name="Rectangle 140"/>
            <p:cNvSpPr>
              <a:spLocks noChangeArrowheads="1"/>
            </p:cNvSpPr>
            <p:nvPr/>
          </p:nvSpPr>
          <p:spPr bwMode="auto">
            <a:xfrm>
              <a:off x="2770187" y="497522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43" name="Freeform 141"/>
            <p:cNvSpPr>
              <a:spLocks/>
            </p:cNvSpPr>
            <p:nvPr/>
          </p:nvSpPr>
          <p:spPr bwMode="auto">
            <a:xfrm>
              <a:off x="2185987" y="4814887"/>
              <a:ext cx="146050" cy="87313"/>
            </a:xfrm>
            <a:custGeom>
              <a:avLst/>
              <a:gdLst>
                <a:gd name="T0" fmla="*/ 0 w 92"/>
                <a:gd name="T1" fmla="*/ 55 h 55"/>
                <a:gd name="T2" fmla="*/ 46 w 92"/>
                <a:gd name="T3" fmla="*/ 0 h 55"/>
                <a:gd name="T4" fmla="*/ 92 w 92"/>
                <a:gd name="T5" fmla="*/ 55 h 55"/>
              </a:gdLst>
              <a:ahLst/>
              <a:cxnLst>
                <a:cxn ang="0">
                  <a:pos x="T0" y="T1"/>
                </a:cxn>
                <a:cxn ang="0">
                  <a:pos x="T2" y="T3"/>
                </a:cxn>
                <a:cxn ang="0">
                  <a:pos x="T4" y="T5"/>
                </a:cxn>
              </a:cxnLst>
              <a:rect l="0" t="0" r="r" b="b"/>
              <a:pathLst>
                <a:path w="92" h="55">
                  <a:moveTo>
                    <a:pt x="0" y="55"/>
                  </a:moveTo>
                  <a:lnTo>
                    <a:pt x="46" y="0"/>
                  </a:lnTo>
                  <a:lnTo>
                    <a:pt x="92" y="55"/>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4" name="Rectangle 142"/>
            <p:cNvSpPr>
              <a:spLocks noChangeArrowheads="1"/>
            </p:cNvSpPr>
            <p:nvPr/>
          </p:nvSpPr>
          <p:spPr bwMode="auto">
            <a:xfrm>
              <a:off x="2595562" y="43624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0033CC"/>
                  </a:solidFill>
                  <a:effectLst/>
                  <a:uLnTx/>
                  <a:uFillTx/>
                  <a:latin typeface="Times New Roman" panose="02020603050405020304" pitchFamily="18" charset="0"/>
                  <a:ea typeface="+mn-ea"/>
                  <a:cs typeface="Arial"/>
                </a:rPr>
                <a:t>1</a:t>
              </a:r>
              <a:endParaRPr kumimoji="0" lang="en-US" altLang="en-US" sz="1800" b="1" i="0" u="none" strike="noStrike" kern="1200" cap="none" spc="0" normalizeH="0" baseline="0" noProof="0" dirty="0">
                <a:ln>
                  <a:noFill/>
                </a:ln>
                <a:solidFill>
                  <a:srgbClr val="0033CC"/>
                </a:solidFill>
                <a:effectLst/>
                <a:uLnTx/>
                <a:uFillTx/>
                <a:latin typeface="Arial" panose="020B0604020202020204" pitchFamily="34" charset="0"/>
                <a:ea typeface="+mn-ea"/>
                <a:cs typeface="Arial"/>
              </a:endParaRPr>
            </a:p>
          </p:txBody>
        </p:sp>
        <p:sp>
          <p:nvSpPr>
            <p:cNvPr id="145" name="Oval 143"/>
            <p:cNvSpPr>
              <a:spLocks noChangeArrowheads="1"/>
            </p:cNvSpPr>
            <p:nvPr/>
          </p:nvSpPr>
          <p:spPr bwMode="auto">
            <a:xfrm>
              <a:off x="1646237" y="2976562"/>
              <a:ext cx="57150" cy="57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6" name="Oval 144"/>
            <p:cNvSpPr>
              <a:spLocks noChangeArrowheads="1"/>
            </p:cNvSpPr>
            <p:nvPr/>
          </p:nvSpPr>
          <p:spPr bwMode="auto">
            <a:xfrm>
              <a:off x="1654236" y="2946851"/>
              <a:ext cx="62168" cy="81212"/>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7" name="Oval 145"/>
            <p:cNvSpPr>
              <a:spLocks noChangeArrowheads="1"/>
            </p:cNvSpPr>
            <p:nvPr/>
          </p:nvSpPr>
          <p:spPr bwMode="auto">
            <a:xfrm>
              <a:off x="1646237" y="3735387"/>
              <a:ext cx="57150" cy="587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8" name="Oval 146"/>
            <p:cNvSpPr>
              <a:spLocks noChangeArrowheads="1"/>
            </p:cNvSpPr>
            <p:nvPr/>
          </p:nvSpPr>
          <p:spPr bwMode="auto">
            <a:xfrm>
              <a:off x="1646237" y="3735387"/>
              <a:ext cx="91440" cy="91440"/>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49" name="Oval 147"/>
            <p:cNvSpPr>
              <a:spLocks noChangeArrowheads="1"/>
            </p:cNvSpPr>
            <p:nvPr/>
          </p:nvSpPr>
          <p:spPr bwMode="auto">
            <a:xfrm>
              <a:off x="1646237" y="4610100"/>
              <a:ext cx="57150" cy="587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0" name="Oval 148"/>
            <p:cNvSpPr>
              <a:spLocks noChangeArrowheads="1"/>
            </p:cNvSpPr>
            <p:nvPr/>
          </p:nvSpPr>
          <p:spPr bwMode="auto">
            <a:xfrm>
              <a:off x="1646237" y="4610100"/>
              <a:ext cx="91440" cy="91440"/>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1" name="Oval 144"/>
            <p:cNvSpPr>
              <a:spLocks noChangeArrowheads="1"/>
            </p:cNvSpPr>
            <p:nvPr/>
          </p:nvSpPr>
          <p:spPr bwMode="auto">
            <a:xfrm>
              <a:off x="1642990" y="2971075"/>
              <a:ext cx="62168" cy="81212"/>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2" name="Oval 146"/>
            <p:cNvSpPr>
              <a:spLocks noChangeArrowheads="1"/>
            </p:cNvSpPr>
            <p:nvPr/>
          </p:nvSpPr>
          <p:spPr bwMode="auto">
            <a:xfrm>
              <a:off x="1634991" y="3733800"/>
              <a:ext cx="91440" cy="91440"/>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grpSp>
      <p:grpSp>
        <p:nvGrpSpPr>
          <p:cNvPr id="153" name="Group 152"/>
          <p:cNvGrpSpPr/>
          <p:nvPr/>
        </p:nvGrpSpPr>
        <p:grpSpPr>
          <a:xfrm>
            <a:off x="4712713" y="1059658"/>
            <a:ext cx="4202687" cy="3190419"/>
            <a:chOff x="5334000" y="1840706"/>
            <a:chExt cx="4202687" cy="3190419"/>
          </a:xfrm>
        </p:grpSpPr>
        <p:sp>
          <p:nvSpPr>
            <p:cNvPr id="154" name="Rectangle 201"/>
            <p:cNvSpPr>
              <a:spLocks noChangeArrowheads="1"/>
            </p:cNvSpPr>
            <p:nvPr/>
          </p:nvSpPr>
          <p:spPr bwMode="auto">
            <a:xfrm>
              <a:off x="5334000" y="2529681"/>
              <a:ext cx="1123950" cy="484188"/>
            </a:xfrm>
            <a:prstGeom prst="rect">
              <a:avLst/>
            </a:prstGeom>
            <a:solidFill>
              <a:srgbClr val="FFFF00"/>
            </a:solidFill>
            <a:ln w="381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5" name="Freeform 152"/>
            <p:cNvSpPr>
              <a:spLocks/>
            </p:cNvSpPr>
            <p:nvPr/>
          </p:nvSpPr>
          <p:spPr bwMode="auto">
            <a:xfrm>
              <a:off x="8208963" y="2412206"/>
              <a:ext cx="509588" cy="1173163"/>
            </a:xfrm>
            <a:custGeom>
              <a:avLst/>
              <a:gdLst>
                <a:gd name="T0" fmla="*/ 321 w 321"/>
                <a:gd name="T1" fmla="*/ 739 h 739"/>
                <a:gd name="T2" fmla="*/ 285 w 321"/>
                <a:gd name="T3" fmla="*/ 739 h 739"/>
                <a:gd name="T4" fmla="*/ 248 w 321"/>
                <a:gd name="T5" fmla="*/ 729 h 739"/>
                <a:gd name="T6" fmla="*/ 220 w 321"/>
                <a:gd name="T7" fmla="*/ 720 h 739"/>
                <a:gd name="T8" fmla="*/ 193 w 321"/>
                <a:gd name="T9" fmla="*/ 711 h 739"/>
                <a:gd name="T10" fmla="*/ 165 w 321"/>
                <a:gd name="T11" fmla="*/ 692 h 739"/>
                <a:gd name="T12" fmla="*/ 147 w 321"/>
                <a:gd name="T13" fmla="*/ 674 h 739"/>
                <a:gd name="T14" fmla="*/ 128 w 321"/>
                <a:gd name="T15" fmla="*/ 655 h 739"/>
                <a:gd name="T16" fmla="*/ 110 w 321"/>
                <a:gd name="T17" fmla="*/ 628 h 739"/>
                <a:gd name="T18" fmla="*/ 101 w 321"/>
                <a:gd name="T19" fmla="*/ 600 h 739"/>
                <a:gd name="T20" fmla="*/ 82 w 321"/>
                <a:gd name="T21" fmla="*/ 572 h 739"/>
                <a:gd name="T22" fmla="*/ 64 w 321"/>
                <a:gd name="T23" fmla="*/ 517 h 739"/>
                <a:gd name="T24" fmla="*/ 55 w 321"/>
                <a:gd name="T25" fmla="*/ 462 h 739"/>
                <a:gd name="T26" fmla="*/ 46 w 321"/>
                <a:gd name="T27" fmla="*/ 397 h 739"/>
                <a:gd name="T28" fmla="*/ 46 w 321"/>
                <a:gd name="T29" fmla="*/ 268 h 739"/>
                <a:gd name="T30" fmla="*/ 36 w 321"/>
                <a:gd name="T31" fmla="*/ 157 h 739"/>
                <a:gd name="T32" fmla="*/ 36 w 321"/>
                <a:gd name="T33" fmla="*/ 111 h 739"/>
                <a:gd name="T34" fmla="*/ 27 w 321"/>
                <a:gd name="T35" fmla="*/ 74 h 739"/>
                <a:gd name="T36" fmla="*/ 18 w 321"/>
                <a:gd name="T37" fmla="*/ 46 h 739"/>
                <a:gd name="T38" fmla="*/ 9 w 321"/>
                <a:gd name="T39" fmla="*/ 37 h 739"/>
                <a:gd name="T40" fmla="*/ 0 w 321"/>
                <a:gd name="T41" fmla="*/ 28 h 739"/>
                <a:gd name="T42" fmla="*/ 18 w 321"/>
                <a:gd name="T43" fmla="*/ 0 h 739"/>
                <a:gd name="T44" fmla="*/ 36 w 321"/>
                <a:gd name="T45" fmla="*/ 9 h 739"/>
                <a:gd name="T46" fmla="*/ 46 w 321"/>
                <a:gd name="T47" fmla="*/ 28 h 739"/>
                <a:gd name="T48" fmla="*/ 64 w 321"/>
                <a:gd name="T49" fmla="*/ 56 h 739"/>
                <a:gd name="T50" fmla="*/ 73 w 321"/>
                <a:gd name="T51" fmla="*/ 102 h 739"/>
                <a:gd name="T52" fmla="*/ 73 w 321"/>
                <a:gd name="T53" fmla="*/ 157 h 739"/>
                <a:gd name="T54" fmla="*/ 82 w 321"/>
                <a:gd name="T55" fmla="*/ 268 h 739"/>
                <a:gd name="T56" fmla="*/ 82 w 321"/>
                <a:gd name="T57" fmla="*/ 388 h 739"/>
                <a:gd name="T58" fmla="*/ 92 w 321"/>
                <a:gd name="T59" fmla="*/ 452 h 739"/>
                <a:gd name="T60" fmla="*/ 101 w 321"/>
                <a:gd name="T61" fmla="*/ 508 h 739"/>
                <a:gd name="T62" fmla="*/ 119 w 321"/>
                <a:gd name="T63" fmla="*/ 563 h 739"/>
                <a:gd name="T64" fmla="*/ 128 w 321"/>
                <a:gd name="T65" fmla="*/ 582 h 739"/>
                <a:gd name="T66" fmla="*/ 137 w 321"/>
                <a:gd name="T67" fmla="*/ 609 h 739"/>
                <a:gd name="T68" fmla="*/ 156 w 321"/>
                <a:gd name="T69" fmla="*/ 628 h 739"/>
                <a:gd name="T70" fmla="*/ 174 w 321"/>
                <a:gd name="T71" fmla="*/ 646 h 739"/>
                <a:gd name="T72" fmla="*/ 193 w 321"/>
                <a:gd name="T73" fmla="*/ 665 h 739"/>
                <a:gd name="T74" fmla="*/ 211 w 321"/>
                <a:gd name="T75" fmla="*/ 674 h 739"/>
                <a:gd name="T76" fmla="*/ 239 w 321"/>
                <a:gd name="T77" fmla="*/ 683 h 739"/>
                <a:gd name="T78" fmla="*/ 257 w 321"/>
                <a:gd name="T79" fmla="*/ 692 h 739"/>
                <a:gd name="T80" fmla="*/ 294 w 321"/>
                <a:gd name="T81" fmla="*/ 702 h 739"/>
                <a:gd name="T82" fmla="*/ 321 w 321"/>
                <a:gd name="T83" fmla="*/ 702 h 739"/>
                <a:gd name="T84" fmla="*/ 321 w 321"/>
                <a:gd name="T8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1" h="739">
                  <a:moveTo>
                    <a:pt x="321" y="739"/>
                  </a:moveTo>
                  <a:lnTo>
                    <a:pt x="285" y="739"/>
                  </a:lnTo>
                  <a:lnTo>
                    <a:pt x="248" y="729"/>
                  </a:lnTo>
                  <a:lnTo>
                    <a:pt x="220" y="720"/>
                  </a:lnTo>
                  <a:lnTo>
                    <a:pt x="193" y="711"/>
                  </a:lnTo>
                  <a:lnTo>
                    <a:pt x="165" y="692"/>
                  </a:lnTo>
                  <a:lnTo>
                    <a:pt x="147" y="674"/>
                  </a:lnTo>
                  <a:lnTo>
                    <a:pt x="128" y="655"/>
                  </a:lnTo>
                  <a:lnTo>
                    <a:pt x="110" y="628"/>
                  </a:lnTo>
                  <a:lnTo>
                    <a:pt x="101" y="600"/>
                  </a:lnTo>
                  <a:lnTo>
                    <a:pt x="82" y="572"/>
                  </a:lnTo>
                  <a:lnTo>
                    <a:pt x="64" y="517"/>
                  </a:lnTo>
                  <a:lnTo>
                    <a:pt x="55" y="462"/>
                  </a:lnTo>
                  <a:lnTo>
                    <a:pt x="46" y="397"/>
                  </a:lnTo>
                  <a:lnTo>
                    <a:pt x="46" y="268"/>
                  </a:lnTo>
                  <a:lnTo>
                    <a:pt x="36" y="157"/>
                  </a:lnTo>
                  <a:lnTo>
                    <a:pt x="36" y="111"/>
                  </a:lnTo>
                  <a:lnTo>
                    <a:pt x="27" y="74"/>
                  </a:lnTo>
                  <a:lnTo>
                    <a:pt x="18" y="46"/>
                  </a:lnTo>
                  <a:lnTo>
                    <a:pt x="9" y="37"/>
                  </a:lnTo>
                  <a:lnTo>
                    <a:pt x="0" y="28"/>
                  </a:lnTo>
                  <a:lnTo>
                    <a:pt x="18" y="0"/>
                  </a:lnTo>
                  <a:lnTo>
                    <a:pt x="36" y="9"/>
                  </a:lnTo>
                  <a:lnTo>
                    <a:pt x="46" y="28"/>
                  </a:lnTo>
                  <a:lnTo>
                    <a:pt x="64" y="56"/>
                  </a:lnTo>
                  <a:lnTo>
                    <a:pt x="73" y="102"/>
                  </a:lnTo>
                  <a:lnTo>
                    <a:pt x="73" y="157"/>
                  </a:lnTo>
                  <a:lnTo>
                    <a:pt x="82" y="268"/>
                  </a:lnTo>
                  <a:lnTo>
                    <a:pt x="82" y="388"/>
                  </a:lnTo>
                  <a:lnTo>
                    <a:pt x="92" y="452"/>
                  </a:lnTo>
                  <a:lnTo>
                    <a:pt x="101" y="508"/>
                  </a:lnTo>
                  <a:lnTo>
                    <a:pt x="119" y="563"/>
                  </a:lnTo>
                  <a:lnTo>
                    <a:pt x="128" y="582"/>
                  </a:lnTo>
                  <a:lnTo>
                    <a:pt x="137" y="609"/>
                  </a:lnTo>
                  <a:lnTo>
                    <a:pt x="156" y="628"/>
                  </a:lnTo>
                  <a:lnTo>
                    <a:pt x="174" y="646"/>
                  </a:lnTo>
                  <a:lnTo>
                    <a:pt x="193" y="665"/>
                  </a:lnTo>
                  <a:lnTo>
                    <a:pt x="211" y="674"/>
                  </a:lnTo>
                  <a:lnTo>
                    <a:pt x="239" y="683"/>
                  </a:lnTo>
                  <a:lnTo>
                    <a:pt x="257" y="692"/>
                  </a:lnTo>
                  <a:lnTo>
                    <a:pt x="294" y="702"/>
                  </a:lnTo>
                  <a:lnTo>
                    <a:pt x="321" y="702"/>
                  </a:lnTo>
                  <a:lnTo>
                    <a:pt x="321" y="739"/>
                  </a:lnTo>
                  <a:close/>
                </a:path>
              </a:pathLst>
            </a:custGeom>
            <a:solidFill>
              <a:srgbClr val="FF0066"/>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156" name="Freeform 153"/>
            <p:cNvSpPr>
              <a:spLocks/>
            </p:cNvSpPr>
            <p:nvPr/>
          </p:nvSpPr>
          <p:spPr bwMode="auto">
            <a:xfrm>
              <a:off x="7377113" y="2324894"/>
              <a:ext cx="860425" cy="131763"/>
            </a:xfrm>
            <a:custGeom>
              <a:avLst/>
              <a:gdLst>
                <a:gd name="T0" fmla="*/ 524 w 542"/>
                <a:gd name="T1" fmla="*/ 83 h 83"/>
                <a:gd name="T2" fmla="*/ 478 w 542"/>
                <a:gd name="T3" fmla="*/ 64 h 83"/>
                <a:gd name="T4" fmla="*/ 413 w 542"/>
                <a:gd name="T5" fmla="*/ 55 h 83"/>
                <a:gd name="T6" fmla="*/ 257 w 542"/>
                <a:gd name="T7" fmla="*/ 37 h 83"/>
                <a:gd name="T8" fmla="*/ 110 w 542"/>
                <a:gd name="T9" fmla="*/ 37 h 83"/>
                <a:gd name="T10" fmla="*/ 0 w 542"/>
                <a:gd name="T11" fmla="*/ 37 h 83"/>
                <a:gd name="T12" fmla="*/ 0 w 542"/>
                <a:gd name="T13" fmla="*/ 0 h 83"/>
                <a:gd name="T14" fmla="*/ 110 w 542"/>
                <a:gd name="T15" fmla="*/ 0 h 83"/>
                <a:gd name="T16" fmla="*/ 257 w 542"/>
                <a:gd name="T17" fmla="*/ 0 h 83"/>
                <a:gd name="T18" fmla="*/ 423 w 542"/>
                <a:gd name="T19" fmla="*/ 18 h 83"/>
                <a:gd name="T20" fmla="*/ 487 w 542"/>
                <a:gd name="T21" fmla="*/ 28 h 83"/>
                <a:gd name="T22" fmla="*/ 542 w 542"/>
                <a:gd name="T23" fmla="*/ 55 h 83"/>
                <a:gd name="T24" fmla="*/ 524 w 542"/>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83">
                  <a:moveTo>
                    <a:pt x="524" y="83"/>
                  </a:moveTo>
                  <a:lnTo>
                    <a:pt x="478" y="64"/>
                  </a:lnTo>
                  <a:lnTo>
                    <a:pt x="413" y="55"/>
                  </a:lnTo>
                  <a:lnTo>
                    <a:pt x="257" y="37"/>
                  </a:lnTo>
                  <a:lnTo>
                    <a:pt x="110" y="37"/>
                  </a:lnTo>
                  <a:lnTo>
                    <a:pt x="0" y="37"/>
                  </a:lnTo>
                  <a:lnTo>
                    <a:pt x="0" y="0"/>
                  </a:lnTo>
                  <a:lnTo>
                    <a:pt x="110" y="0"/>
                  </a:lnTo>
                  <a:lnTo>
                    <a:pt x="257" y="0"/>
                  </a:lnTo>
                  <a:lnTo>
                    <a:pt x="423" y="18"/>
                  </a:lnTo>
                  <a:lnTo>
                    <a:pt x="487" y="28"/>
                  </a:lnTo>
                  <a:lnTo>
                    <a:pt x="542" y="55"/>
                  </a:lnTo>
                  <a:lnTo>
                    <a:pt x="524" y="83"/>
                  </a:lnTo>
                  <a:close/>
                </a:path>
              </a:pathLst>
            </a:custGeom>
            <a:solidFill>
              <a:srgbClr val="FF0000"/>
            </a:solidFill>
            <a:ln>
              <a:solidFill>
                <a:srgbClr val="FF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7" name="Freeform 154"/>
            <p:cNvSpPr>
              <a:spLocks/>
            </p:cNvSpPr>
            <p:nvPr/>
          </p:nvSpPr>
          <p:spPr bwMode="auto">
            <a:xfrm>
              <a:off x="8208963" y="2412206"/>
              <a:ext cx="28575" cy="44450"/>
            </a:xfrm>
            <a:custGeom>
              <a:avLst/>
              <a:gdLst>
                <a:gd name="T0" fmla="*/ 18 w 18"/>
                <a:gd name="T1" fmla="*/ 0 h 28"/>
                <a:gd name="T2" fmla="*/ 0 w 18"/>
                <a:gd name="T3" fmla="*/ 28 h 28"/>
                <a:gd name="T4" fmla="*/ 18 w 18"/>
                <a:gd name="T5" fmla="*/ 0 h 28"/>
              </a:gdLst>
              <a:ahLst/>
              <a:cxnLst>
                <a:cxn ang="0">
                  <a:pos x="T0" y="T1"/>
                </a:cxn>
                <a:cxn ang="0">
                  <a:pos x="T2" y="T3"/>
                </a:cxn>
                <a:cxn ang="0">
                  <a:pos x="T4" y="T5"/>
                </a:cxn>
              </a:cxnLst>
              <a:rect l="0" t="0" r="r" b="b"/>
              <a:pathLst>
                <a:path w="18" h="28">
                  <a:moveTo>
                    <a:pt x="18" y="0"/>
                  </a:moveTo>
                  <a:lnTo>
                    <a:pt x="0" y="28"/>
                  </a:lnTo>
                  <a:lnTo>
                    <a:pt x="18" y="0"/>
                  </a:lnTo>
                  <a:close/>
                </a:path>
              </a:pathLst>
            </a:custGeom>
            <a:solidFill>
              <a:srgbClr val="A8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8" name="Freeform 155"/>
            <p:cNvSpPr>
              <a:spLocks/>
            </p:cNvSpPr>
            <p:nvPr/>
          </p:nvSpPr>
          <p:spPr bwMode="auto">
            <a:xfrm>
              <a:off x="6778625" y="2324894"/>
              <a:ext cx="598488" cy="263525"/>
            </a:xfrm>
            <a:custGeom>
              <a:avLst/>
              <a:gdLst>
                <a:gd name="T0" fmla="*/ 377 w 377"/>
                <a:gd name="T1" fmla="*/ 37 h 166"/>
                <a:gd name="T2" fmla="*/ 285 w 377"/>
                <a:gd name="T3" fmla="*/ 37 h 166"/>
                <a:gd name="T4" fmla="*/ 230 w 377"/>
                <a:gd name="T5" fmla="*/ 46 h 166"/>
                <a:gd name="T6" fmla="*/ 175 w 377"/>
                <a:gd name="T7" fmla="*/ 55 h 166"/>
                <a:gd name="T8" fmla="*/ 138 w 377"/>
                <a:gd name="T9" fmla="*/ 64 h 166"/>
                <a:gd name="T10" fmla="*/ 119 w 377"/>
                <a:gd name="T11" fmla="*/ 74 h 166"/>
                <a:gd name="T12" fmla="*/ 74 w 377"/>
                <a:gd name="T13" fmla="*/ 92 h 166"/>
                <a:gd name="T14" fmla="*/ 55 w 377"/>
                <a:gd name="T15" fmla="*/ 111 h 166"/>
                <a:gd name="T16" fmla="*/ 46 w 377"/>
                <a:gd name="T17" fmla="*/ 120 h 166"/>
                <a:gd name="T18" fmla="*/ 46 w 377"/>
                <a:gd name="T19" fmla="*/ 129 h 166"/>
                <a:gd name="T20" fmla="*/ 37 w 377"/>
                <a:gd name="T21" fmla="*/ 148 h 166"/>
                <a:gd name="T22" fmla="*/ 37 w 377"/>
                <a:gd name="T23" fmla="*/ 166 h 166"/>
                <a:gd name="T24" fmla="*/ 0 w 377"/>
                <a:gd name="T25" fmla="*/ 166 h 166"/>
                <a:gd name="T26" fmla="*/ 0 w 377"/>
                <a:gd name="T27" fmla="*/ 138 h 166"/>
                <a:gd name="T28" fmla="*/ 9 w 377"/>
                <a:gd name="T29" fmla="*/ 111 h 166"/>
                <a:gd name="T30" fmla="*/ 18 w 377"/>
                <a:gd name="T31" fmla="*/ 92 h 166"/>
                <a:gd name="T32" fmla="*/ 28 w 377"/>
                <a:gd name="T33" fmla="*/ 83 h 166"/>
                <a:gd name="T34" fmla="*/ 46 w 377"/>
                <a:gd name="T35" fmla="*/ 64 h 166"/>
                <a:gd name="T36" fmla="*/ 101 w 377"/>
                <a:gd name="T37" fmla="*/ 37 h 166"/>
                <a:gd name="T38" fmla="*/ 129 w 377"/>
                <a:gd name="T39" fmla="*/ 28 h 166"/>
                <a:gd name="T40" fmla="*/ 165 w 377"/>
                <a:gd name="T41" fmla="*/ 18 h 166"/>
                <a:gd name="T42" fmla="*/ 221 w 377"/>
                <a:gd name="T43" fmla="*/ 9 h 166"/>
                <a:gd name="T44" fmla="*/ 285 w 377"/>
                <a:gd name="T45" fmla="*/ 0 h 166"/>
                <a:gd name="T46" fmla="*/ 377 w 377"/>
                <a:gd name="T47" fmla="*/ 0 h 166"/>
                <a:gd name="T48" fmla="*/ 377 w 377"/>
                <a:gd name="T49" fmla="*/ 3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7" h="166">
                  <a:moveTo>
                    <a:pt x="377" y="37"/>
                  </a:moveTo>
                  <a:lnTo>
                    <a:pt x="285" y="37"/>
                  </a:lnTo>
                  <a:lnTo>
                    <a:pt x="230" y="46"/>
                  </a:lnTo>
                  <a:lnTo>
                    <a:pt x="175" y="55"/>
                  </a:lnTo>
                  <a:lnTo>
                    <a:pt x="138" y="64"/>
                  </a:lnTo>
                  <a:lnTo>
                    <a:pt x="119" y="74"/>
                  </a:lnTo>
                  <a:lnTo>
                    <a:pt x="74" y="92"/>
                  </a:lnTo>
                  <a:lnTo>
                    <a:pt x="55" y="111"/>
                  </a:lnTo>
                  <a:lnTo>
                    <a:pt x="46" y="120"/>
                  </a:lnTo>
                  <a:lnTo>
                    <a:pt x="46" y="129"/>
                  </a:lnTo>
                  <a:lnTo>
                    <a:pt x="37" y="148"/>
                  </a:lnTo>
                  <a:lnTo>
                    <a:pt x="37" y="166"/>
                  </a:lnTo>
                  <a:lnTo>
                    <a:pt x="0" y="166"/>
                  </a:lnTo>
                  <a:lnTo>
                    <a:pt x="0" y="138"/>
                  </a:lnTo>
                  <a:lnTo>
                    <a:pt x="9" y="111"/>
                  </a:lnTo>
                  <a:lnTo>
                    <a:pt x="18" y="92"/>
                  </a:lnTo>
                  <a:lnTo>
                    <a:pt x="28" y="83"/>
                  </a:lnTo>
                  <a:lnTo>
                    <a:pt x="46" y="64"/>
                  </a:lnTo>
                  <a:lnTo>
                    <a:pt x="101" y="37"/>
                  </a:lnTo>
                  <a:lnTo>
                    <a:pt x="129" y="28"/>
                  </a:lnTo>
                  <a:lnTo>
                    <a:pt x="165" y="18"/>
                  </a:lnTo>
                  <a:lnTo>
                    <a:pt x="221" y="9"/>
                  </a:lnTo>
                  <a:lnTo>
                    <a:pt x="285" y="0"/>
                  </a:lnTo>
                  <a:lnTo>
                    <a:pt x="377" y="0"/>
                  </a:lnTo>
                  <a:lnTo>
                    <a:pt x="377" y="37"/>
                  </a:lnTo>
                  <a:close/>
                </a:path>
              </a:pathLst>
            </a:custGeom>
            <a:solidFill>
              <a:srgbClr val="FF0000"/>
            </a:solidFill>
            <a:ln>
              <a:solidFill>
                <a:srgbClr val="FF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59" name="Freeform 156"/>
            <p:cNvSpPr>
              <a:spLocks/>
            </p:cNvSpPr>
            <p:nvPr/>
          </p:nvSpPr>
          <p:spPr bwMode="auto">
            <a:xfrm>
              <a:off x="7377113" y="2324894"/>
              <a:ext cx="0" cy="58738"/>
            </a:xfrm>
            <a:custGeom>
              <a:avLst/>
              <a:gdLst>
                <a:gd name="T0" fmla="*/ 0 h 37"/>
                <a:gd name="T1" fmla="*/ 37 h 37"/>
                <a:gd name="T2" fmla="*/ 0 h 37"/>
              </a:gdLst>
              <a:ahLst/>
              <a:cxnLst>
                <a:cxn ang="0">
                  <a:pos x="0" y="T0"/>
                </a:cxn>
                <a:cxn ang="0">
                  <a:pos x="0" y="T1"/>
                </a:cxn>
                <a:cxn ang="0">
                  <a:pos x="0" y="T2"/>
                </a:cxn>
              </a:cxnLst>
              <a:rect l="0" t="0" r="r" b="b"/>
              <a:pathLst>
                <a:path h="37">
                  <a:moveTo>
                    <a:pt x="0" y="0"/>
                  </a:moveTo>
                  <a:lnTo>
                    <a:pt x="0" y="37"/>
                  </a:lnTo>
                  <a:lnTo>
                    <a:pt x="0" y="0"/>
                  </a:lnTo>
                  <a:close/>
                </a:path>
              </a:pathLst>
            </a:custGeom>
            <a:solidFill>
              <a:srgbClr val="A8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0" name="Freeform 157"/>
            <p:cNvSpPr>
              <a:spLocks/>
            </p:cNvSpPr>
            <p:nvPr/>
          </p:nvSpPr>
          <p:spPr bwMode="auto">
            <a:xfrm>
              <a:off x="6399213" y="2588419"/>
              <a:ext cx="438150" cy="263525"/>
            </a:xfrm>
            <a:custGeom>
              <a:avLst/>
              <a:gdLst>
                <a:gd name="T0" fmla="*/ 276 w 276"/>
                <a:gd name="T1" fmla="*/ 0 h 166"/>
                <a:gd name="T2" fmla="*/ 267 w 276"/>
                <a:gd name="T3" fmla="*/ 37 h 166"/>
                <a:gd name="T4" fmla="*/ 239 w 276"/>
                <a:gd name="T5" fmla="*/ 74 h 166"/>
                <a:gd name="T6" fmla="*/ 211 w 276"/>
                <a:gd name="T7" fmla="*/ 92 h 166"/>
                <a:gd name="T8" fmla="*/ 193 w 276"/>
                <a:gd name="T9" fmla="*/ 111 h 166"/>
                <a:gd name="T10" fmla="*/ 175 w 276"/>
                <a:gd name="T11" fmla="*/ 120 h 166"/>
                <a:gd name="T12" fmla="*/ 138 w 276"/>
                <a:gd name="T13" fmla="*/ 138 h 166"/>
                <a:gd name="T14" fmla="*/ 92 w 276"/>
                <a:gd name="T15" fmla="*/ 157 h 166"/>
                <a:gd name="T16" fmla="*/ 46 w 276"/>
                <a:gd name="T17" fmla="*/ 157 h 166"/>
                <a:gd name="T18" fmla="*/ 9 w 276"/>
                <a:gd name="T19" fmla="*/ 166 h 166"/>
                <a:gd name="T20" fmla="*/ 0 w 276"/>
                <a:gd name="T21" fmla="*/ 129 h 166"/>
                <a:gd name="T22" fmla="*/ 46 w 276"/>
                <a:gd name="T23" fmla="*/ 129 h 166"/>
                <a:gd name="T24" fmla="*/ 83 w 276"/>
                <a:gd name="T25" fmla="*/ 120 h 166"/>
                <a:gd name="T26" fmla="*/ 120 w 276"/>
                <a:gd name="T27" fmla="*/ 102 h 166"/>
                <a:gd name="T28" fmla="*/ 156 w 276"/>
                <a:gd name="T29" fmla="*/ 83 h 166"/>
                <a:gd name="T30" fmla="*/ 175 w 276"/>
                <a:gd name="T31" fmla="*/ 74 h 166"/>
                <a:gd name="T32" fmla="*/ 193 w 276"/>
                <a:gd name="T33" fmla="*/ 65 h 166"/>
                <a:gd name="T34" fmla="*/ 211 w 276"/>
                <a:gd name="T35" fmla="*/ 46 h 166"/>
                <a:gd name="T36" fmla="*/ 230 w 276"/>
                <a:gd name="T37" fmla="*/ 18 h 166"/>
                <a:gd name="T38" fmla="*/ 239 w 276"/>
                <a:gd name="T39" fmla="*/ 0 h 166"/>
                <a:gd name="T40" fmla="*/ 276 w 276"/>
                <a:gd name="T4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6" h="166">
                  <a:moveTo>
                    <a:pt x="276" y="0"/>
                  </a:moveTo>
                  <a:lnTo>
                    <a:pt x="267" y="37"/>
                  </a:lnTo>
                  <a:lnTo>
                    <a:pt x="239" y="74"/>
                  </a:lnTo>
                  <a:lnTo>
                    <a:pt x="211" y="92"/>
                  </a:lnTo>
                  <a:lnTo>
                    <a:pt x="193" y="111"/>
                  </a:lnTo>
                  <a:lnTo>
                    <a:pt x="175" y="120"/>
                  </a:lnTo>
                  <a:lnTo>
                    <a:pt x="138" y="138"/>
                  </a:lnTo>
                  <a:lnTo>
                    <a:pt x="92" y="157"/>
                  </a:lnTo>
                  <a:lnTo>
                    <a:pt x="46" y="157"/>
                  </a:lnTo>
                  <a:lnTo>
                    <a:pt x="9" y="166"/>
                  </a:lnTo>
                  <a:lnTo>
                    <a:pt x="0" y="129"/>
                  </a:lnTo>
                  <a:lnTo>
                    <a:pt x="46" y="129"/>
                  </a:lnTo>
                  <a:lnTo>
                    <a:pt x="83" y="120"/>
                  </a:lnTo>
                  <a:lnTo>
                    <a:pt x="120" y="102"/>
                  </a:lnTo>
                  <a:lnTo>
                    <a:pt x="156" y="83"/>
                  </a:lnTo>
                  <a:lnTo>
                    <a:pt x="175" y="74"/>
                  </a:lnTo>
                  <a:lnTo>
                    <a:pt x="193" y="65"/>
                  </a:lnTo>
                  <a:lnTo>
                    <a:pt x="211" y="46"/>
                  </a:lnTo>
                  <a:lnTo>
                    <a:pt x="230" y="18"/>
                  </a:lnTo>
                  <a:lnTo>
                    <a:pt x="239" y="0"/>
                  </a:lnTo>
                  <a:lnTo>
                    <a:pt x="276" y="0"/>
                  </a:lnTo>
                  <a:close/>
                </a:path>
              </a:pathLst>
            </a:custGeom>
            <a:solidFill>
              <a:srgbClr val="FF0000"/>
            </a:solidFill>
            <a:ln>
              <a:solidFill>
                <a:srgbClr val="FF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1" name="Freeform 158"/>
            <p:cNvSpPr>
              <a:spLocks/>
            </p:cNvSpPr>
            <p:nvPr/>
          </p:nvSpPr>
          <p:spPr bwMode="auto">
            <a:xfrm>
              <a:off x="6778625" y="2588419"/>
              <a:ext cx="58738" cy="0"/>
            </a:xfrm>
            <a:custGeom>
              <a:avLst/>
              <a:gdLst>
                <a:gd name="T0" fmla="*/ 37 w 37"/>
                <a:gd name="T1" fmla="*/ 0 w 37"/>
                <a:gd name="T2" fmla="*/ 37 w 37"/>
              </a:gdLst>
              <a:ahLst/>
              <a:cxnLst>
                <a:cxn ang="0">
                  <a:pos x="T0" y="0"/>
                </a:cxn>
                <a:cxn ang="0">
                  <a:pos x="T1" y="0"/>
                </a:cxn>
                <a:cxn ang="0">
                  <a:pos x="T2" y="0"/>
                </a:cxn>
              </a:cxnLst>
              <a:rect l="0" t="0" r="r" b="b"/>
              <a:pathLst>
                <a:path w="37">
                  <a:moveTo>
                    <a:pt x="37" y="0"/>
                  </a:moveTo>
                  <a:lnTo>
                    <a:pt x="0" y="0"/>
                  </a:lnTo>
                  <a:lnTo>
                    <a:pt x="37" y="0"/>
                  </a:lnTo>
                  <a:close/>
                </a:path>
              </a:pathLst>
            </a:custGeom>
            <a:solidFill>
              <a:srgbClr val="A8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62" name="Rectangle 160"/>
            <p:cNvSpPr>
              <a:spLocks noChangeArrowheads="1"/>
            </p:cNvSpPr>
            <p:nvPr/>
          </p:nvSpPr>
          <p:spPr bwMode="auto">
            <a:xfrm>
              <a:off x="8821738" y="3437731"/>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3" name="Rectangle 161"/>
            <p:cNvSpPr>
              <a:spLocks noChangeArrowheads="1"/>
            </p:cNvSpPr>
            <p:nvPr/>
          </p:nvSpPr>
          <p:spPr bwMode="auto">
            <a:xfrm>
              <a:off x="8878888" y="343773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4" name="Rectangle 162"/>
            <p:cNvSpPr>
              <a:spLocks noChangeArrowheads="1"/>
            </p:cNvSpPr>
            <p:nvPr/>
          </p:nvSpPr>
          <p:spPr bwMode="auto">
            <a:xfrm>
              <a:off x="8967788" y="343773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5" name="Rectangle 163"/>
            <p:cNvSpPr>
              <a:spLocks noChangeArrowheads="1"/>
            </p:cNvSpPr>
            <p:nvPr/>
          </p:nvSpPr>
          <p:spPr bwMode="auto">
            <a:xfrm>
              <a:off x="9055100" y="343773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6" name="Rectangle 164"/>
            <p:cNvSpPr>
              <a:spLocks noChangeArrowheads="1"/>
            </p:cNvSpPr>
            <p:nvPr/>
          </p:nvSpPr>
          <p:spPr bwMode="auto">
            <a:xfrm>
              <a:off x="9142413" y="3437731"/>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7" name="Rectangle 165"/>
            <p:cNvSpPr>
              <a:spLocks noChangeArrowheads="1"/>
            </p:cNvSpPr>
            <p:nvPr/>
          </p:nvSpPr>
          <p:spPr bwMode="auto">
            <a:xfrm>
              <a:off x="9185275" y="3437731"/>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8" name="Rectangle 166"/>
            <p:cNvSpPr>
              <a:spLocks noChangeArrowheads="1"/>
            </p:cNvSpPr>
            <p:nvPr/>
          </p:nvSpPr>
          <p:spPr bwMode="auto">
            <a:xfrm>
              <a:off x="9229725" y="3437731"/>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69" name="Rectangle 167"/>
            <p:cNvSpPr>
              <a:spLocks noChangeArrowheads="1"/>
            </p:cNvSpPr>
            <p:nvPr/>
          </p:nvSpPr>
          <p:spPr bwMode="auto">
            <a:xfrm>
              <a:off x="9331325" y="3437731"/>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70" name="Rectangle 168"/>
            <p:cNvSpPr>
              <a:spLocks noChangeArrowheads="1"/>
            </p:cNvSpPr>
            <p:nvPr/>
          </p:nvSpPr>
          <p:spPr bwMode="auto">
            <a:xfrm>
              <a:off x="9418638" y="3437731"/>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71" name="Rectangle 169"/>
            <p:cNvSpPr>
              <a:spLocks noChangeArrowheads="1"/>
            </p:cNvSpPr>
            <p:nvPr/>
          </p:nvSpPr>
          <p:spPr bwMode="auto">
            <a:xfrm>
              <a:off x="9477375" y="3437731"/>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172" name="Rectangle 170"/>
            <p:cNvSpPr>
              <a:spLocks noChangeArrowheads="1"/>
            </p:cNvSpPr>
            <p:nvPr/>
          </p:nvSpPr>
          <p:spPr bwMode="auto">
            <a:xfrm>
              <a:off x="7186613" y="3320256"/>
              <a:ext cx="350838" cy="498475"/>
            </a:xfrm>
            <a:prstGeom prst="rect">
              <a:avLst/>
            </a:prstGeom>
            <a:noFill/>
            <a:ln w="14288">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3" name="Line 171"/>
            <p:cNvSpPr>
              <a:spLocks noChangeShapeType="1"/>
            </p:cNvSpPr>
            <p:nvPr/>
          </p:nvSpPr>
          <p:spPr bwMode="auto">
            <a:xfrm>
              <a:off x="6792913" y="3555206"/>
              <a:ext cx="292100" cy="0"/>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4" name="Freeform 172"/>
            <p:cNvSpPr>
              <a:spLocks/>
            </p:cNvSpPr>
            <p:nvPr/>
          </p:nvSpPr>
          <p:spPr bwMode="auto">
            <a:xfrm>
              <a:off x="7056438" y="3510756"/>
              <a:ext cx="101600" cy="74613"/>
            </a:xfrm>
            <a:custGeom>
              <a:avLst/>
              <a:gdLst>
                <a:gd name="T0" fmla="*/ 18 w 64"/>
                <a:gd name="T1" fmla="*/ 28 h 47"/>
                <a:gd name="T2" fmla="*/ 0 w 64"/>
                <a:gd name="T3" fmla="*/ 0 h 47"/>
                <a:gd name="T4" fmla="*/ 64 w 64"/>
                <a:gd name="T5" fmla="*/ 28 h 47"/>
                <a:gd name="T6" fmla="*/ 0 w 64"/>
                <a:gd name="T7" fmla="*/ 47 h 47"/>
                <a:gd name="T8" fmla="*/ 18 w 64"/>
                <a:gd name="T9" fmla="*/ 28 h 47"/>
              </a:gdLst>
              <a:ahLst/>
              <a:cxnLst>
                <a:cxn ang="0">
                  <a:pos x="T0" y="T1"/>
                </a:cxn>
                <a:cxn ang="0">
                  <a:pos x="T2" y="T3"/>
                </a:cxn>
                <a:cxn ang="0">
                  <a:pos x="T4" y="T5"/>
                </a:cxn>
                <a:cxn ang="0">
                  <a:pos x="T6" y="T7"/>
                </a:cxn>
                <a:cxn ang="0">
                  <a:pos x="T8" y="T9"/>
                </a:cxn>
              </a:cxnLst>
              <a:rect l="0" t="0" r="r" b="b"/>
              <a:pathLst>
                <a:path w="64" h="47">
                  <a:moveTo>
                    <a:pt x="18" y="28"/>
                  </a:moveTo>
                  <a:lnTo>
                    <a:pt x="0" y="0"/>
                  </a:lnTo>
                  <a:lnTo>
                    <a:pt x="64" y="28"/>
                  </a:lnTo>
                  <a:lnTo>
                    <a:pt x="0" y="47"/>
                  </a:lnTo>
                  <a:lnTo>
                    <a:pt x="18"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5" name="Line 173"/>
            <p:cNvSpPr>
              <a:spLocks noChangeShapeType="1"/>
            </p:cNvSpPr>
            <p:nvPr/>
          </p:nvSpPr>
          <p:spPr bwMode="auto">
            <a:xfrm>
              <a:off x="7537450" y="3555206"/>
              <a:ext cx="1195388"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76" name="Rectangle 174"/>
            <p:cNvSpPr>
              <a:spLocks noChangeArrowheads="1"/>
            </p:cNvSpPr>
            <p:nvPr/>
          </p:nvSpPr>
          <p:spPr bwMode="auto">
            <a:xfrm>
              <a:off x="7202488" y="3437731"/>
              <a:ext cx="2047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77" name="Rectangle 175"/>
            <p:cNvSpPr>
              <a:spLocks noChangeArrowheads="1"/>
            </p:cNvSpPr>
            <p:nvPr/>
          </p:nvSpPr>
          <p:spPr bwMode="auto">
            <a:xfrm>
              <a:off x="7332663" y="3437731"/>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78" name="Rectangle 176"/>
            <p:cNvSpPr>
              <a:spLocks noChangeArrowheads="1"/>
            </p:cNvSpPr>
            <p:nvPr/>
          </p:nvSpPr>
          <p:spPr bwMode="auto">
            <a:xfrm>
              <a:off x="7377113" y="3437731"/>
              <a:ext cx="2047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Q</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79" name="Line 177"/>
            <p:cNvSpPr>
              <a:spLocks noChangeShapeType="1"/>
            </p:cNvSpPr>
            <p:nvPr/>
          </p:nvSpPr>
          <p:spPr bwMode="auto">
            <a:xfrm flipV="1">
              <a:off x="7362825" y="3818731"/>
              <a:ext cx="0" cy="131763"/>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180" name="Rectangle 178"/>
            <p:cNvSpPr>
              <a:spLocks noChangeArrowheads="1"/>
            </p:cNvSpPr>
            <p:nvPr/>
          </p:nvSpPr>
          <p:spPr bwMode="auto">
            <a:xfrm>
              <a:off x="6807200" y="3921919"/>
              <a:ext cx="2333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W</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1" name="Rectangle 179"/>
            <p:cNvSpPr>
              <a:spLocks noChangeArrowheads="1"/>
            </p:cNvSpPr>
            <p:nvPr/>
          </p:nvSpPr>
          <p:spPr bwMode="auto">
            <a:xfrm>
              <a:off x="6967538" y="3921919"/>
              <a:ext cx="1317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2" name="Rectangle 180"/>
            <p:cNvSpPr>
              <a:spLocks noChangeArrowheads="1"/>
            </p:cNvSpPr>
            <p:nvPr/>
          </p:nvSpPr>
          <p:spPr bwMode="auto">
            <a:xfrm>
              <a:off x="7026275" y="3921919"/>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i</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3" name="Rectangle 181"/>
            <p:cNvSpPr>
              <a:spLocks noChangeArrowheads="1"/>
            </p:cNvSpPr>
            <p:nvPr/>
          </p:nvSpPr>
          <p:spPr bwMode="auto">
            <a:xfrm>
              <a:off x="7085013" y="3921919"/>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4" name="Rectangle 182"/>
            <p:cNvSpPr>
              <a:spLocks noChangeArrowheads="1"/>
            </p:cNvSpPr>
            <p:nvPr/>
          </p:nvSpPr>
          <p:spPr bwMode="auto">
            <a:xfrm>
              <a:off x="7129463" y="3921919"/>
              <a:ext cx="1460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5" name="Rectangle 183"/>
            <p:cNvSpPr>
              <a:spLocks noChangeArrowheads="1"/>
            </p:cNvSpPr>
            <p:nvPr/>
          </p:nvSpPr>
          <p:spPr bwMode="auto">
            <a:xfrm>
              <a:off x="7202488" y="3921919"/>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6" name="Rectangle 184"/>
            <p:cNvSpPr>
              <a:spLocks noChangeArrowheads="1"/>
            </p:cNvSpPr>
            <p:nvPr/>
          </p:nvSpPr>
          <p:spPr bwMode="auto">
            <a:xfrm>
              <a:off x="7245350" y="3921919"/>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7" name="Rectangle 185"/>
            <p:cNvSpPr>
              <a:spLocks noChangeArrowheads="1"/>
            </p:cNvSpPr>
            <p:nvPr/>
          </p:nvSpPr>
          <p:spPr bwMode="auto">
            <a:xfrm>
              <a:off x="7304088" y="3921919"/>
              <a:ext cx="1603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8" name="Rectangle 186"/>
            <p:cNvSpPr>
              <a:spLocks noChangeArrowheads="1"/>
            </p:cNvSpPr>
            <p:nvPr/>
          </p:nvSpPr>
          <p:spPr bwMode="auto">
            <a:xfrm>
              <a:off x="7391400" y="3921919"/>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89" name="Rectangle 187"/>
            <p:cNvSpPr>
              <a:spLocks noChangeArrowheads="1"/>
            </p:cNvSpPr>
            <p:nvPr/>
          </p:nvSpPr>
          <p:spPr bwMode="auto">
            <a:xfrm>
              <a:off x="7435850" y="3921919"/>
              <a:ext cx="1746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0" name="Rectangle 188"/>
            <p:cNvSpPr>
              <a:spLocks noChangeArrowheads="1"/>
            </p:cNvSpPr>
            <p:nvPr/>
          </p:nvSpPr>
          <p:spPr bwMode="auto">
            <a:xfrm>
              <a:off x="7537450" y="3921919"/>
              <a:ext cx="1603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x</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1" name="Rectangle 189"/>
            <p:cNvSpPr>
              <a:spLocks noChangeArrowheads="1"/>
            </p:cNvSpPr>
            <p:nvPr/>
          </p:nvSpPr>
          <p:spPr bwMode="auto">
            <a:xfrm>
              <a:off x="7624763" y="3921919"/>
              <a:ext cx="2047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2" name="Rectangle 190"/>
            <p:cNvSpPr>
              <a:spLocks noChangeArrowheads="1"/>
            </p:cNvSpPr>
            <p:nvPr/>
          </p:nvSpPr>
          <p:spPr bwMode="auto">
            <a:xfrm>
              <a:off x="7756525" y="3921919"/>
              <a:ext cx="2047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3" name="Rectangle 191"/>
            <p:cNvSpPr>
              <a:spLocks noChangeArrowheads="1"/>
            </p:cNvSpPr>
            <p:nvPr/>
          </p:nvSpPr>
          <p:spPr bwMode="auto">
            <a:xfrm>
              <a:off x="7886700" y="3921919"/>
              <a:ext cx="18891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4" name="Rectangle 192"/>
            <p:cNvSpPr>
              <a:spLocks noChangeArrowheads="1"/>
            </p:cNvSpPr>
            <p:nvPr/>
          </p:nvSpPr>
          <p:spPr bwMode="auto">
            <a:xfrm>
              <a:off x="5524500" y="2661444"/>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5" name="Rectangle 193"/>
            <p:cNvSpPr>
              <a:spLocks noChangeArrowheads="1"/>
            </p:cNvSpPr>
            <p:nvPr/>
          </p:nvSpPr>
          <p:spPr bwMode="auto">
            <a:xfrm>
              <a:off x="5626100" y="266144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6" name="Rectangle 194"/>
            <p:cNvSpPr>
              <a:spLocks noChangeArrowheads="1"/>
            </p:cNvSpPr>
            <p:nvPr/>
          </p:nvSpPr>
          <p:spPr bwMode="auto">
            <a:xfrm>
              <a:off x="5684838" y="2661444"/>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7" name="Rectangle 195"/>
            <p:cNvSpPr>
              <a:spLocks noChangeArrowheads="1"/>
            </p:cNvSpPr>
            <p:nvPr/>
          </p:nvSpPr>
          <p:spPr bwMode="auto">
            <a:xfrm>
              <a:off x="5772150" y="266144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c</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198" name="Rectangle 196"/>
            <p:cNvSpPr>
              <a:spLocks noChangeArrowheads="1"/>
            </p:cNvSpPr>
            <p:nvPr/>
          </p:nvSpPr>
          <p:spPr bwMode="auto">
            <a:xfrm>
              <a:off x="5845175" y="266144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199" name="Rectangle 197"/>
            <p:cNvSpPr>
              <a:spLocks noChangeArrowheads="1"/>
            </p:cNvSpPr>
            <p:nvPr/>
          </p:nvSpPr>
          <p:spPr bwMode="auto">
            <a:xfrm>
              <a:off x="5918200" y="2661444"/>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00" name="Rectangle 198"/>
            <p:cNvSpPr>
              <a:spLocks noChangeArrowheads="1"/>
            </p:cNvSpPr>
            <p:nvPr/>
          </p:nvSpPr>
          <p:spPr bwMode="auto">
            <a:xfrm>
              <a:off x="5991225" y="2661444"/>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01" name="Rectangle 199"/>
            <p:cNvSpPr>
              <a:spLocks noChangeArrowheads="1"/>
            </p:cNvSpPr>
            <p:nvPr/>
          </p:nvSpPr>
          <p:spPr bwMode="auto">
            <a:xfrm>
              <a:off x="6064250" y="2661444"/>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02" name="Rectangle 200"/>
            <p:cNvSpPr>
              <a:spLocks noChangeArrowheads="1"/>
            </p:cNvSpPr>
            <p:nvPr/>
          </p:nvSpPr>
          <p:spPr bwMode="auto">
            <a:xfrm>
              <a:off x="6151563" y="266144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03" name="Line 202"/>
            <p:cNvSpPr>
              <a:spLocks noChangeShapeType="1"/>
            </p:cNvSpPr>
            <p:nvPr/>
          </p:nvSpPr>
          <p:spPr bwMode="auto">
            <a:xfrm>
              <a:off x="6792913" y="1840706"/>
              <a:ext cx="0" cy="2843213"/>
            </a:xfrm>
            <a:prstGeom prst="line">
              <a:avLst/>
            </a:prstGeom>
            <a:noFill/>
            <a:ln w="38100">
              <a:solidFill>
                <a:srgbClr val="00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04" name="Line 205"/>
            <p:cNvSpPr>
              <a:spLocks noChangeShapeType="1"/>
            </p:cNvSpPr>
            <p:nvPr/>
          </p:nvSpPr>
          <p:spPr bwMode="auto">
            <a:xfrm>
              <a:off x="6272848" y="2778919"/>
              <a:ext cx="548640" cy="0"/>
            </a:xfrm>
            <a:prstGeom prst="line">
              <a:avLst/>
            </a:prstGeom>
            <a:noFill/>
            <a:ln w="57150">
              <a:solidFill>
                <a:srgbClr val="000000"/>
              </a:solidFill>
              <a:prstDash val="solid"/>
              <a:round/>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5" name="Line 206"/>
            <p:cNvSpPr>
              <a:spLocks noChangeShapeType="1"/>
            </p:cNvSpPr>
            <p:nvPr/>
          </p:nvSpPr>
          <p:spPr bwMode="auto">
            <a:xfrm>
              <a:off x="6788150" y="2348540"/>
              <a:ext cx="457200" cy="0"/>
            </a:xfrm>
            <a:prstGeom prst="line">
              <a:avLst/>
            </a:prstGeom>
            <a:noFill/>
            <a:ln w="38100">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6" name="Line 208"/>
            <p:cNvSpPr>
              <a:spLocks noChangeShapeType="1"/>
            </p:cNvSpPr>
            <p:nvPr/>
          </p:nvSpPr>
          <p:spPr bwMode="auto">
            <a:xfrm flipV="1">
              <a:off x="7391400" y="2075655"/>
              <a:ext cx="0" cy="18288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07" name="Rectangle 209"/>
            <p:cNvSpPr>
              <a:spLocks noChangeArrowheads="1"/>
            </p:cNvSpPr>
            <p:nvPr/>
          </p:nvSpPr>
          <p:spPr bwMode="auto">
            <a:xfrm>
              <a:off x="6924675" y="1899444"/>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08" name="Rectangle 210"/>
            <p:cNvSpPr>
              <a:spLocks noChangeArrowheads="1"/>
            </p:cNvSpPr>
            <p:nvPr/>
          </p:nvSpPr>
          <p:spPr bwMode="auto">
            <a:xfrm>
              <a:off x="7040563" y="189944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09" name="Rectangle 211"/>
            <p:cNvSpPr>
              <a:spLocks noChangeArrowheads="1"/>
            </p:cNvSpPr>
            <p:nvPr/>
          </p:nvSpPr>
          <p:spPr bwMode="auto">
            <a:xfrm>
              <a:off x="7129463" y="1899444"/>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a</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0" name="Rectangle 212"/>
            <p:cNvSpPr>
              <a:spLocks noChangeArrowheads="1"/>
            </p:cNvSpPr>
            <p:nvPr/>
          </p:nvSpPr>
          <p:spPr bwMode="auto">
            <a:xfrm>
              <a:off x="7202488" y="1899444"/>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1" name="Rectangle 213"/>
            <p:cNvSpPr>
              <a:spLocks noChangeArrowheads="1"/>
            </p:cNvSpPr>
            <p:nvPr/>
          </p:nvSpPr>
          <p:spPr bwMode="auto">
            <a:xfrm>
              <a:off x="7289800" y="1899444"/>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2" name="Rectangle 214"/>
            <p:cNvSpPr>
              <a:spLocks noChangeArrowheads="1"/>
            </p:cNvSpPr>
            <p:nvPr/>
          </p:nvSpPr>
          <p:spPr bwMode="auto">
            <a:xfrm>
              <a:off x="7332663" y="1899444"/>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f</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3" name="Rectangle 215"/>
            <p:cNvSpPr>
              <a:spLocks noChangeArrowheads="1"/>
            </p:cNvSpPr>
            <p:nvPr/>
          </p:nvSpPr>
          <p:spPr bwMode="auto">
            <a:xfrm>
              <a:off x="7391400" y="189944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4" name="Rectangle 216"/>
            <p:cNvSpPr>
              <a:spLocks noChangeArrowheads="1"/>
            </p:cNvSpPr>
            <p:nvPr/>
          </p:nvSpPr>
          <p:spPr bwMode="auto">
            <a:xfrm>
              <a:off x="7450138" y="1899444"/>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5" name="Rectangle 217"/>
            <p:cNvSpPr>
              <a:spLocks noChangeArrowheads="1"/>
            </p:cNvSpPr>
            <p:nvPr/>
          </p:nvSpPr>
          <p:spPr bwMode="auto">
            <a:xfrm>
              <a:off x="7537450" y="1899444"/>
              <a:ext cx="1490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m</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6" name="Rectangle 218"/>
            <p:cNvSpPr>
              <a:spLocks noChangeArrowheads="1"/>
            </p:cNvSpPr>
            <p:nvPr/>
          </p:nvSpPr>
          <p:spPr bwMode="auto">
            <a:xfrm>
              <a:off x="7669213" y="1899444"/>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7" name="Rectangle 219"/>
            <p:cNvSpPr>
              <a:spLocks noChangeArrowheads="1"/>
            </p:cNvSpPr>
            <p:nvPr/>
          </p:nvSpPr>
          <p:spPr bwMode="auto">
            <a:xfrm>
              <a:off x="7712075" y="1899444"/>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8" name="Rectangle 220"/>
            <p:cNvSpPr>
              <a:spLocks noChangeArrowheads="1"/>
            </p:cNvSpPr>
            <p:nvPr/>
          </p:nvSpPr>
          <p:spPr bwMode="auto">
            <a:xfrm>
              <a:off x="7829550" y="1899444"/>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19" name="Rectangle 221"/>
            <p:cNvSpPr>
              <a:spLocks noChangeArrowheads="1"/>
            </p:cNvSpPr>
            <p:nvPr/>
          </p:nvSpPr>
          <p:spPr bwMode="auto">
            <a:xfrm>
              <a:off x="7916863" y="1899444"/>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20" name="Rectangle 222"/>
            <p:cNvSpPr>
              <a:spLocks noChangeArrowheads="1"/>
            </p:cNvSpPr>
            <p:nvPr/>
          </p:nvSpPr>
          <p:spPr bwMode="auto">
            <a:xfrm>
              <a:off x="7989888" y="1899444"/>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21" name="Rectangle 223"/>
            <p:cNvSpPr>
              <a:spLocks noChangeArrowheads="1"/>
            </p:cNvSpPr>
            <p:nvPr/>
          </p:nvSpPr>
          <p:spPr bwMode="auto">
            <a:xfrm>
              <a:off x="6354763" y="4536281"/>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B</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22" name="Rectangle 224"/>
            <p:cNvSpPr>
              <a:spLocks noChangeArrowheads="1"/>
            </p:cNvSpPr>
            <p:nvPr/>
          </p:nvSpPr>
          <p:spPr bwMode="auto">
            <a:xfrm>
              <a:off x="6472238" y="453628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u</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23" name="Rectangle 225"/>
            <p:cNvSpPr>
              <a:spLocks noChangeArrowheads="1"/>
            </p:cNvSpPr>
            <p:nvPr/>
          </p:nvSpPr>
          <p:spPr bwMode="auto">
            <a:xfrm>
              <a:off x="6559550" y="4536281"/>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s</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24" name="Line 226"/>
            <p:cNvSpPr>
              <a:spLocks noChangeShapeType="1"/>
            </p:cNvSpPr>
            <p:nvPr/>
          </p:nvSpPr>
          <p:spPr bwMode="auto">
            <a:xfrm flipV="1">
              <a:off x="6987182" y="2239684"/>
              <a:ext cx="219076" cy="19050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25" name="Rectangle 227"/>
            <p:cNvSpPr>
              <a:spLocks noChangeArrowheads="1"/>
            </p:cNvSpPr>
            <p:nvPr/>
          </p:nvSpPr>
          <p:spPr bwMode="auto">
            <a:xfrm>
              <a:off x="7056438" y="2075656"/>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226" name="Line 228"/>
            <p:cNvSpPr>
              <a:spLocks noChangeShapeType="1"/>
            </p:cNvSpPr>
            <p:nvPr/>
          </p:nvSpPr>
          <p:spPr bwMode="auto">
            <a:xfrm flipV="1">
              <a:off x="8499475" y="3482181"/>
              <a:ext cx="131763" cy="131763"/>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27" name="Rectangle 229"/>
            <p:cNvSpPr>
              <a:spLocks noChangeArrowheads="1"/>
            </p:cNvSpPr>
            <p:nvPr/>
          </p:nvSpPr>
          <p:spPr bwMode="auto">
            <a:xfrm>
              <a:off x="8543925" y="329168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n</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228" name="Freeform 230"/>
            <p:cNvSpPr>
              <a:spLocks/>
            </p:cNvSpPr>
            <p:nvPr/>
          </p:nvSpPr>
          <p:spPr bwMode="auto">
            <a:xfrm>
              <a:off x="7477125" y="2353469"/>
              <a:ext cx="819150" cy="1201738"/>
            </a:xfrm>
            <a:custGeom>
              <a:avLst/>
              <a:gdLst>
                <a:gd name="T0" fmla="*/ 460 w 460"/>
                <a:gd name="T1" fmla="*/ 757 h 757"/>
                <a:gd name="T2" fmla="*/ 460 w 460"/>
                <a:gd name="T3" fmla="*/ 0 h 757"/>
                <a:gd name="T4" fmla="*/ 0 w 460"/>
                <a:gd name="T5" fmla="*/ 0 h 757"/>
              </a:gdLst>
              <a:ahLst/>
              <a:cxnLst>
                <a:cxn ang="0">
                  <a:pos x="T0" y="T1"/>
                </a:cxn>
                <a:cxn ang="0">
                  <a:pos x="T2" y="T3"/>
                </a:cxn>
                <a:cxn ang="0">
                  <a:pos x="T4" y="T5"/>
                </a:cxn>
              </a:cxnLst>
              <a:rect l="0" t="0" r="r" b="b"/>
              <a:pathLst>
                <a:path w="460" h="757">
                  <a:moveTo>
                    <a:pt x="460" y="757"/>
                  </a:moveTo>
                  <a:lnTo>
                    <a:pt x="460" y="0"/>
                  </a:lnTo>
                  <a:lnTo>
                    <a:pt x="0" y="0"/>
                  </a:lnTo>
                </a:path>
              </a:pathLst>
            </a:custGeom>
            <a:noFill/>
            <a:ln w="38100">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29" name="Freeform 232"/>
            <p:cNvSpPr>
              <a:spLocks/>
            </p:cNvSpPr>
            <p:nvPr/>
          </p:nvSpPr>
          <p:spPr bwMode="auto">
            <a:xfrm>
              <a:off x="7289800" y="3731419"/>
              <a:ext cx="146050" cy="87313"/>
            </a:xfrm>
            <a:custGeom>
              <a:avLst/>
              <a:gdLst>
                <a:gd name="T0" fmla="*/ 0 w 92"/>
                <a:gd name="T1" fmla="*/ 55 h 55"/>
                <a:gd name="T2" fmla="*/ 46 w 92"/>
                <a:gd name="T3" fmla="*/ 0 h 55"/>
                <a:gd name="T4" fmla="*/ 92 w 92"/>
                <a:gd name="T5" fmla="*/ 55 h 55"/>
              </a:gdLst>
              <a:ahLst/>
              <a:cxnLst>
                <a:cxn ang="0">
                  <a:pos x="T0" y="T1"/>
                </a:cxn>
                <a:cxn ang="0">
                  <a:pos x="T2" y="T3"/>
                </a:cxn>
                <a:cxn ang="0">
                  <a:pos x="T4" y="T5"/>
                </a:cxn>
              </a:cxnLst>
              <a:rect l="0" t="0" r="r" b="b"/>
              <a:pathLst>
                <a:path w="92" h="55">
                  <a:moveTo>
                    <a:pt x="0" y="55"/>
                  </a:moveTo>
                  <a:lnTo>
                    <a:pt x="46" y="0"/>
                  </a:lnTo>
                  <a:lnTo>
                    <a:pt x="92" y="55"/>
                  </a:lnTo>
                </a:path>
              </a:pathLst>
            </a:cu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0" name="Freeform 233"/>
            <p:cNvSpPr>
              <a:spLocks/>
            </p:cNvSpPr>
            <p:nvPr/>
          </p:nvSpPr>
          <p:spPr bwMode="auto">
            <a:xfrm>
              <a:off x="7886700" y="3364706"/>
              <a:ext cx="263525" cy="381000"/>
            </a:xfrm>
            <a:custGeom>
              <a:avLst/>
              <a:gdLst>
                <a:gd name="T0" fmla="*/ 166 w 166"/>
                <a:gd name="T1" fmla="*/ 120 h 240"/>
                <a:gd name="T2" fmla="*/ 0 w 166"/>
                <a:gd name="T3" fmla="*/ 0 h 240"/>
                <a:gd name="T4" fmla="*/ 0 w 166"/>
                <a:gd name="T5" fmla="*/ 240 h 240"/>
                <a:gd name="T6" fmla="*/ 166 w 166"/>
                <a:gd name="T7" fmla="*/ 120 h 240"/>
              </a:gdLst>
              <a:ahLst/>
              <a:cxnLst>
                <a:cxn ang="0">
                  <a:pos x="T0" y="T1"/>
                </a:cxn>
                <a:cxn ang="0">
                  <a:pos x="T2" y="T3"/>
                </a:cxn>
                <a:cxn ang="0">
                  <a:pos x="T4" y="T5"/>
                </a:cxn>
                <a:cxn ang="0">
                  <a:pos x="T6" y="T7"/>
                </a:cxn>
              </a:cxnLst>
              <a:rect l="0" t="0" r="r" b="b"/>
              <a:pathLst>
                <a:path w="166" h="240">
                  <a:moveTo>
                    <a:pt x="166" y="120"/>
                  </a:moveTo>
                  <a:lnTo>
                    <a:pt x="0" y="0"/>
                  </a:lnTo>
                  <a:lnTo>
                    <a:pt x="0" y="240"/>
                  </a:lnTo>
                  <a:lnTo>
                    <a:pt x="166"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1" name="Freeform 234"/>
            <p:cNvSpPr>
              <a:spLocks/>
            </p:cNvSpPr>
            <p:nvPr/>
          </p:nvSpPr>
          <p:spPr bwMode="auto">
            <a:xfrm>
              <a:off x="7886700" y="3364706"/>
              <a:ext cx="263525" cy="381000"/>
            </a:xfrm>
            <a:custGeom>
              <a:avLst/>
              <a:gdLst>
                <a:gd name="T0" fmla="*/ 166 w 166"/>
                <a:gd name="T1" fmla="*/ 120 h 240"/>
                <a:gd name="T2" fmla="*/ 0 w 166"/>
                <a:gd name="T3" fmla="*/ 0 h 240"/>
                <a:gd name="T4" fmla="*/ 0 w 166"/>
                <a:gd name="T5" fmla="*/ 240 h 240"/>
                <a:gd name="T6" fmla="*/ 166 w 166"/>
                <a:gd name="T7" fmla="*/ 120 h 240"/>
              </a:gdLst>
              <a:ahLst/>
              <a:cxnLst>
                <a:cxn ang="0">
                  <a:pos x="T0" y="T1"/>
                </a:cxn>
                <a:cxn ang="0">
                  <a:pos x="T2" y="T3"/>
                </a:cxn>
                <a:cxn ang="0">
                  <a:pos x="T4" y="T5"/>
                </a:cxn>
                <a:cxn ang="0">
                  <a:pos x="T6" y="T7"/>
                </a:cxn>
              </a:cxnLst>
              <a:rect l="0" t="0" r="r" b="b"/>
              <a:pathLst>
                <a:path w="166" h="240">
                  <a:moveTo>
                    <a:pt x="166" y="120"/>
                  </a:moveTo>
                  <a:lnTo>
                    <a:pt x="0" y="0"/>
                  </a:lnTo>
                  <a:lnTo>
                    <a:pt x="0" y="240"/>
                  </a:lnTo>
                  <a:lnTo>
                    <a:pt x="166" y="120"/>
                  </a:lnTo>
                </a:path>
              </a:pathLst>
            </a:cu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2" name="Line 235"/>
            <p:cNvSpPr>
              <a:spLocks noChangeShapeType="1"/>
            </p:cNvSpPr>
            <p:nvPr/>
          </p:nvSpPr>
          <p:spPr bwMode="auto">
            <a:xfrm>
              <a:off x="6880225" y="3056731"/>
              <a:ext cx="336550" cy="0"/>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3" name="Freeform 236"/>
            <p:cNvSpPr>
              <a:spLocks/>
            </p:cNvSpPr>
            <p:nvPr/>
          </p:nvSpPr>
          <p:spPr bwMode="auto">
            <a:xfrm>
              <a:off x="6807200" y="3028156"/>
              <a:ext cx="103188" cy="73025"/>
            </a:xfrm>
            <a:custGeom>
              <a:avLst/>
              <a:gdLst>
                <a:gd name="T0" fmla="*/ 46 w 65"/>
                <a:gd name="T1" fmla="*/ 18 h 46"/>
                <a:gd name="T2" fmla="*/ 65 w 65"/>
                <a:gd name="T3" fmla="*/ 46 h 46"/>
                <a:gd name="T4" fmla="*/ 0 w 65"/>
                <a:gd name="T5" fmla="*/ 18 h 46"/>
                <a:gd name="T6" fmla="*/ 65 w 65"/>
                <a:gd name="T7" fmla="*/ 0 h 46"/>
                <a:gd name="T8" fmla="*/ 46 w 65"/>
                <a:gd name="T9" fmla="*/ 18 h 46"/>
              </a:gdLst>
              <a:ahLst/>
              <a:cxnLst>
                <a:cxn ang="0">
                  <a:pos x="T0" y="T1"/>
                </a:cxn>
                <a:cxn ang="0">
                  <a:pos x="T2" y="T3"/>
                </a:cxn>
                <a:cxn ang="0">
                  <a:pos x="T4" y="T5"/>
                </a:cxn>
                <a:cxn ang="0">
                  <a:pos x="T6" y="T7"/>
                </a:cxn>
                <a:cxn ang="0">
                  <a:pos x="T8" y="T9"/>
                </a:cxn>
              </a:cxnLst>
              <a:rect l="0" t="0" r="r" b="b"/>
              <a:pathLst>
                <a:path w="65" h="46">
                  <a:moveTo>
                    <a:pt x="46" y="18"/>
                  </a:moveTo>
                  <a:lnTo>
                    <a:pt x="65" y="46"/>
                  </a:lnTo>
                  <a:lnTo>
                    <a:pt x="0" y="18"/>
                  </a:lnTo>
                  <a:lnTo>
                    <a:pt x="65" y="0"/>
                  </a:lnTo>
                  <a:lnTo>
                    <a:pt x="46" y="1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4" name="Freeform 237"/>
            <p:cNvSpPr>
              <a:spLocks/>
            </p:cNvSpPr>
            <p:nvPr/>
          </p:nvSpPr>
          <p:spPr bwMode="auto">
            <a:xfrm>
              <a:off x="7216775" y="2866231"/>
              <a:ext cx="261938" cy="352425"/>
            </a:xfrm>
            <a:custGeom>
              <a:avLst/>
              <a:gdLst>
                <a:gd name="T0" fmla="*/ 0 w 165"/>
                <a:gd name="T1" fmla="*/ 120 h 222"/>
                <a:gd name="T2" fmla="*/ 165 w 165"/>
                <a:gd name="T3" fmla="*/ 0 h 222"/>
                <a:gd name="T4" fmla="*/ 165 w 165"/>
                <a:gd name="T5" fmla="*/ 222 h 222"/>
                <a:gd name="T6" fmla="*/ 0 w 165"/>
                <a:gd name="T7" fmla="*/ 120 h 222"/>
              </a:gdLst>
              <a:ahLst/>
              <a:cxnLst>
                <a:cxn ang="0">
                  <a:pos x="T0" y="T1"/>
                </a:cxn>
                <a:cxn ang="0">
                  <a:pos x="T2" y="T3"/>
                </a:cxn>
                <a:cxn ang="0">
                  <a:pos x="T4" y="T5"/>
                </a:cxn>
                <a:cxn ang="0">
                  <a:pos x="T6" y="T7"/>
                </a:cxn>
              </a:cxnLst>
              <a:rect l="0" t="0" r="r" b="b"/>
              <a:pathLst>
                <a:path w="165" h="222">
                  <a:moveTo>
                    <a:pt x="0" y="120"/>
                  </a:moveTo>
                  <a:lnTo>
                    <a:pt x="165" y="0"/>
                  </a:lnTo>
                  <a:lnTo>
                    <a:pt x="165" y="222"/>
                  </a:lnTo>
                  <a:lnTo>
                    <a:pt x="0" y="120"/>
                  </a:lnTo>
                </a:path>
              </a:pathLst>
            </a:cu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5" name="Line 238"/>
            <p:cNvSpPr>
              <a:spLocks noChangeShapeType="1"/>
            </p:cNvSpPr>
            <p:nvPr/>
          </p:nvSpPr>
          <p:spPr bwMode="auto">
            <a:xfrm flipV="1">
              <a:off x="7377113" y="2793206"/>
              <a:ext cx="0" cy="131763"/>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36" name="Rectangle 239"/>
            <p:cNvSpPr>
              <a:spLocks noChangeArrowheads="1"/>
            </p:cNvSpPr>
            <p:nvPr/>
          </p:nvSpPr>
          <p:spPr bwMode="auto">
            <a:xfrm>
              <a:off x="6924675" y="2559844"/>
              <a:ext cx="18891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37" name="Rectangle 240"/>
            <p:cNvSpPr>
              <a:spLocks noChangeArrowheads="1"/>
            </p:cNvSpPr>
            <p:nvPr/>
          </p:nvSpPr>
          <p:spPr bwMode="auto">
            <a:xfrm>
              <a:off x="7040563" y="2559844"/>
              <a:ext cx="1460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e</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38" name="Rectangle 241"/>
            <p:cNvSpPr>
              <a:spLocks noChangeArrowheads="1"/>
            </p:cNvSpPr>
            <p:nvPr/>
          </p:nvSpPr>
          <p:spPr bwMode="auto">
            <a:xfrm>
              <a:off x="7129463" y="2559844"/>
              <a:ext cx="14605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a</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39" name="Rectangle 242"/>
            <p:cNvSpPr>
              <a:spLocks noChangeArrowheads="1"/>
            </p:cNvSpPr>
            <p:nvPr/>
          </p:nvSpPr>
          <p:spPr bwMode="auto">
            <a:xfrm>
              <a:off x="7202488" y="2559844"/>
              <a:ext cx="1603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d</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0" name="Rectangle 243"/>
            <p:cNvSpPr>
              <a:spLocks noChangeArrowheads="1"/>
            </p:cNvSpPr>
            <p:nvPr/>
          </p:nvSpPr>
          <p:spPr bwMode="auto">
            <a:xfrm>
              <a:off x="7289800" y="2559844"/>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1" name="Rectangle 244"/>
            <p:cNvSpPr>
              <a:spLocks noChangeArrowheads="1"/>
            </p:cNvSpPr>
            <p:nvPr/>
          </p:nvSpPr>
          <p:spPr bwMode="auto">
            <a:xfrm>
              <a:off x="7332663" y="2559844"/>
              <a:ext cx="1317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f</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2" name="Rectangle 245"/>
            <p:cNvSpPr>
              <a:spLocks noChangeArrowheads="1"/>
            </p:cNvSpPr>
            <p:nvPr/>
          </p:nvSpPr>
          <p:spPr bwMode="auto">
            <a:xfrm>
              <a:off x="7391400" y="2559844"/>
              <a:ext cx="1317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r</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3" name="Rectangle 246"/>
            <p:cNvSpPr>
              <a:spLocks noChangeArrowheads="1"/>
            </p:cNvSpPr>
            <p:nvPr/>
          </p:nvSpPr>
          <p:spPr bwMode="auto">
            <a:xfrm>
              <a:off x="7450138" y="2559844"/>
              <a:ext cx="1603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4" name="Rectangle 247"/>
            <p:cNvSpPr>
              <a:spLocks noChangeArrowheads="1"/>
            </p:cNvSpPr>
            <p:nvPr/>
          </p:nvSpPr>
          <p:spPr bwMode="auto">
            <a:xfrm>
              <a:off x="7537450" y="2559844"/>
              <a:ext cx="2047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m</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5" name="Rectangle 248"/>
            <p:cNvSpPr>
              <a:spLocks noChangeArrowheads="1"/>
            </p:cNvSpPr>
            <p:nvPr/>
          </p:nvSpPr>
          <p:spPr bwMode="auto">
            <a:xfrm>
              <a:off x="7669213" y="2559844"/>
              <a:ext cx="1174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6" name="Rectangle 249"/>
            <p:cNvSpPr>
              <a:spLocks noChangeArrowheads="1"/>
            </p:cNvSpPr>
            <p:nvPr/>
          </p:nvSpPr>
          <p:spPr bwMode="auto">
            <a:xfrm>
              <a:off x="7712075" y="2559844"/>
              <a:ext cx="1746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P</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7" name="Rectangle 250"/>
            <p:cNvSpPr>
              <a:spLocks noChangeArrowheads="1"/>
            </p:cNvSpPr>
            <p:nvPr/>
          </p:nvSpPr>
          <p:spPr bwMode="auto">
            <a:xfrm>
              <a:off x="7829550" y="2559844"/>
              <a:ext cx="1603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x</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8" name="Rectangle 251"/>
            <p:cNvSpPr>
              <a:spLocks noChangeArrowheads="1"/>
            </p:cNvSpPr>
            <p:nvPr/>
          </p:nvSpPr>
          <p:spPr bwMode="auto">
            <a:xfrm>
              <a:off x="7916863" y="2559844"/>
              <a:ext cx="2047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O</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49" name="Rectangle 252"/>
            <p:cNvSpPr>
              <a:spLocks noChangeArrowheads="1"/>
            </p:cNvSpPr>
            <p:nvPr/>
          </p:nvSpPr>
          <p:spPr bwMode="auto">
            <a:xfrm>
              <a:off x="8048625" y="2559844"/>
              <a:ext cx="1746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u</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0" name="Rectangle 253"/>
            <p:cNvSpPr>
              <a:spLocks noChangeArrowheads="1"/>
            </p:cNvSpPr>
            <p:nvPr/>
          </p:nvSpPr>
          <p:spPr bwMode="auto">
            <a:xfrm>
              <a:off x="8150225" y="2559844"/>
              <a:ext cx="1317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t</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1" name="Line 254"/>
            <p:cNvSpPr>
              <a:spLocks noChangeShapeType="1"/>
            </p:cNvSpPr>
            <p:nvPr/>
          </p:nvSpPr>
          <p:spPr bwMode="auto">
            <a:xfrm flipV="1">
              <a:off x="7011988" y="2983706"/>
              <a:ext cx="131763" cy="117475"/>
            </a:xfrm>
            <a:prstGeom prst="line">
              <a:avLst/>
            </a:prstGeom>
            <a:noFill/>
            <a:ln w="14288">
              <a:solidFill>
                <a:srgbClr val="80808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2" name="Rectangle 255"/>
            <p:cNvSpPr>
              <a:spLocks noChangeArrowheads="1"/>
            </p:cNvSpPr>
            <p:nvPr/>
          </p:nvSpPr>
          <p:spPr bwMode="auto">
            <a:xfrm>
              <a:off x="7056438" y="2778919"/>
              <a:ext cx="16033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808080"/>
                  </a:solidFill>
                  <a:effectLst/>
                  <a:uLnTx/>
                  <a:uFillTx/>
                  <a:latin typeface="Times New Roman" panose="02020603050405020304" pitchFamily="18" charset="0"/>
                  <a:ea typeface="+mn-ea"/>
                  <a:cs typeface="Arial"/>
                </a:rPr>
                <a:t>n</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53" name="Freeform 256"/>
            <p:cNvSpPr>
              <a:spLocks/>
            </p:cNvSpPr>
            <p:nvPr/>
          </p:nvSpPr>
          <p:spPr bwMode="auto">
            <a:xfrm>
              <a:off x="7566025" y="3042444"/>
              <a:ext cx="160338" cy="512763"/>
            </a:xfrm>
            <a:custGeom>
              <a:avLst/>
              <a:gdLst>
                <a:gd name="T0" fmla="*/ 101 w 101"/>
                <a:gd name="T1" fmla="*/ 323 h 323"/>
                <a:gd name="T2" fmla="*/ 101 w 101"/>
                <a:gd name="T3" fmla="*/ 0 h 323"/>
                <a:gd name="T4" fmla="*/ 0 w 101"/>
                <a:gd name="T5" fmla="*/ 0 h 323"/>
              </a:gdLst>
              <a:ahLst/>
              <a:cxnLst>
                <a:cxn ang="0">
                  <a:pos x="T0" y="T1"/>
                </a:cxn>
                <a:cxn ang="0">
                  <a:pos x="T2" y="T3"/>
                </a:cxn>
                <a:cxn ang="0">
                  <a:pos x="T4" y="T5"/>
                </a:cxn>
              </a:cxnLst>
              <a:rect l="0" t="0" r="r" b="b"/>
              <a:pathLst>
                <a:path w="101" h="323">
                  <a:moveTo>
                    <a:pt x="101" y="323"/>
                  </a:moveTo>
                  <a:lnTo>
                    <a:pt x="101" y="0"/>
                  </a:lnTo>
                  <a:lnTo>
                    <a:pt x="0" y="0"/>
                  </a:lnTo>
                </a:path>
              </a:pathLst>
            </a:cu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4" name="Freeform 257"/>
            <p:cNvSpPr>
              <a:spLocks/>
            </p:cNvSpPr>
            <p:nvPr/>
          </p:nvSpPr>
          <p:spPr bwMode="auto">
            <a:xfrm>
              <a:off x="7493000" y="3013869"/>
              <a:ext cx="103188" cy="73025"/>
            </a:xfrm>
            <a:custGeom>
              <a:avLst/>
              <a:gdLst>
                <a:gd name="T0" fmla="*/ 46 w 65"/>
                <a:gd name="T1" fmla="*/ 18 h 46"/>
                <a:gd name="T2" fmla="*/ 65 w 65"/>
                <a:gd name="T3" fmla="*/ 46 h 46"/>
                <a:gd name="T4" fmla="*/ 0 w 65"/>
                <a:gd name="T5" fmla="*/ 18 h 46"/>
                <a:gd name="T6" fmla="*/ 65 w 65"/>
                <a:gd name="T7" fmla="*/ 0 h 46"/>
                <a:gd name="T8" fmla="*/ 46 w 65"/>
                <a:gd name="T9" fmla="*/ 18 h 46"/>
              </a:gdLst>
              <a:ahLst/>
              <a:cxnLst>
                <a:cxn ang="0">
                  <a:pos x="T0" y="T1"/>
                </a:cxn>
                <a:cxn ang="0">
                  <a:pos x="T2" y="T3"/>
                </a:cxn>
                <a:cxn ang="0">
                  <a:pos x="T4" y="T5"/>
                </a:cxn>
                <a:cxn ang="0">
                  <a:pos x="T6" y="T7"/>
                </a:cxn>
                <a:cxn ang="0">
                  <a:pos x="T8" y="T9"/>
                </a:cxn>
              </a:cxnLst>
              <a:rect l="0" t="0" r="r" b="b"/>
              <a:pathLst>
                <a:path w="65" h="46">
                  <a:moveTo>
                    <a:pt x="46" y="18"/>
                  </a:moveTo>
                  <a:lnTo>
                    <a:pt x="65" y="46"/>
                  </a:lnTo>
                  <a:lnTo>
                    <a:pt x="0" y="18"/>
                  </a:lnTo>
                  <a:lnTo>
                    <a:pt x="65" y="0"/>
                  </a:lnTo>
                  <a:lnTo>
                    <a:pt x="46" y="1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5" name="Oval 258"/>
            <p:cNvSpPr>
              <a:spLocks noChangeArrowheads="1"/>
            </p:cNvSpPr>
            <p:nvPr/>
          </p:nvSpPr>
          <p:spPr bwMode="auto">
            <a:xfrm>
              <a:off x="8266113" y="3526631"/>
              <a:ext cx="58738" cy="587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6" name="Oval 259"/>
            <p:cNvSpPr>
              <a:spLocks noChangeArrowheads="1"/>
            </p:cNvSpPr>
            <p:nvPr/>
          </p:nvSpPr>
          <p:spPr bwMode="auto">
            <a:xfrm>
              <a:off x="8266113" y="3526631"/>
              <a:ext cx="58738" cy="58738"/>
            </a:xfrm>
            <a:prstGeom prst="ellipse">
              <a:avLst/>
            </a:pr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7" name="Oval 260"/>
            <p:cNvSpPr>
              <a:spLocks noChangeArrowheads="1"/>
            </p:cNvSpPr>
            <p:nvPr/>
          </p:nvSpPr>
          <p:spPr bwMode="auto">
            <a:xfrm>
              <a:off x="7712075" y="3510756"/>
              <a:ext cx="58738" cy="5873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8" name="Oval 261"/>
            <p:cNvSpPr>
              <a:spLocks noChangeArrowheads="1"/>
            </p:cNvSpPr>
            <p:nvPr/>
          </p:nvSpPr>
          <p:spPr bwMode="auto">
            <a:xfrm>
              <a:off x="7712075" y="3510756"/>
              <a:ext cx="58738" cy="58738"/>
            </a:xfrm>
            <a:prstGeom prst="ellipse">
              <a:avLst/>
            </a:prstGeom>
            <a:noFill/>
            <a:ln w="14288">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59" name="Freeform 262"/>
            <p:cNvSpPr>
              <a:spLocks/>
            </p:cNvSpPr>
            <p:nvPr/>
          </p:nvSpPr>
          <p:spPr bwMode="auto">
            <a:xfrm>
              <a:off x="7216775" y="2162969"/>
              <a:ext cx="261938" cy="366713"/>
            </a:xfrm>
            <a:custGeom>
              <a:avLst/>
              <a:gdLst>
                <a:gd name="T0" fmla="*/ 0 w 165"/>
                <a:gd name="T1" fmla="*/ 120 h 231"/>
                <a:gd name="T2" fmla="*/ 165 w 165"/>
                <a:gd name="T3" fmla="*/ 0 h 231"/>
                <a:gd name="T4" fmla="*/ 165 w 165"/>
                <a:gd name="T5" fmla="*/ 231 h 231"/>
                <a:gd name="T6" fmla="*/ 0 w 165"/>
                <a:gd name="T7" fmla="*/ 120 h 231"/>
              </a:gdLst>
              <a:ahLst/>
              <a:cxnLst>
                <a:cxn ang="0">
                  <a:pos x="T0" y="T1"/>
                </a:cxn>
                <a:cxn ang="0">
                  <a:pos x="T2" y="T3"/>
                </a:cxn>
                <a:cxn ang="0">
                  <a:pos x="T4" y="T5"/>
                </a:cxn>
                <a:cxn ang="0">
                  <a:pos x="T6" y="T7"/>
                </a:cxn>
              </a:cxnLst>
              <a:rect l="0" t="0" r="r" b="b"/>
              <a:pathLst>
                <a:path w="165" h="231">
                  <a:moveTo>
                    <a:pt x="0" y="120"/>
                  </a:moveTo>
                  <a:lnTo>
                    <a:pt x="165" y="0"/>
                  </a:lnTo>
                  <a:lnTo>
                    <a:pt x="165" y="231"/>
                  </a:lnTo>
                  <a:lnTo>
                    <a:pt x="0" y="120"/>
                  </a:lnTo>
                  <a:close/>
                </a:path>
              </a:pathLst>
            </a:custGeom>
            <a:solidFill>
              <a:srgbClr val="66FF99"/>
            </a:solidFill>
            <a:ln w="3810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60" name="Freeform 263"/>
            <p:cNvSpPr>
              <a:spLocks/>
            </p:cNvSpPr>
            <p:nvPr/>
          </p:nvSpPr>
          <p:spPr bwMode="auto">
            <a:xfrm>
              <a:off x="7216775" y="2162969"/>
              <a:ext cx="261938" cy="366713"/>
            </a:xfrm>
            <a:custGeom>
              <a:avLst/>
              <a:gdLst>
                <a:gd name="T0" fmla="*/ 0 w 165"/>
                <a:gd name="T1" fmla="*/ 120 h 231"/>
                <a:gd name="T2" fmla="*/ 165 w 165"/>
                <a:gd name="T3" fmla="*/ 0 h 231"/>
                <a:gd name="T4" fmla="*/ 165 w 165"/>
                <a:gd name="T5" fmla="*/ 231 h 231"/>
                <a:gd name="T6" fmla="*/ 0 w 165"/>
                <a:gd name="T7" fmla="*/ 120 h 231"/>
              </a:gdLst>
              <a:ahLst/>
              <a:cxnLst>
                <a:cxn ang="0">
                  <a:pos x="T0" y="T1"/>
                </a:cxn>
                <a:cxn ang="0">
                  <a:pos x="T2" y="T3"/>
                </a:cxn>
                <a:cxn ang="0">
                  <a:pos x="T4" y="T5"/>
                </a:cxn>
                <a:cxn ang="0">
                  <a:pos x="T6" y="T7"/>
                </a:cxn>
              </a:cxnLst>
              <a:rect l="0" t="0" r="r" b="b"/>
              <a:pathLst>
                <a:path w="165" h="231">
                  <a:moveTo>
                    <a:pt x="0" y="120"/>
                  </a:moveTo>
                  <a:lnTo>
                    <a:pt x="165" y="0"/>
                  </a:lnTo>
                  <a:lnTo>
                    <a:pt x="165" y="231"/>
                  </a:lnTo>
                  <a:lnTo>
                    <a:pt x="0" y="12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61" name="Rectangle 264"/>
            <p:cNvSpPr>
              <a:spLocks noChangeArrowheads="1"/>
            </p:cNvSpPr>
            <p:nvPr/>
          </p:nvSpPr>
          <p:spPr bwMode="auto">
            <a:xfrm>
              <a:off x="7186613" y="4199731"/>
              <a:ext cx="350838" cy="498475"/>
            </a:xfrm>
            <a:prstGeom prst="rect">
              <a:avLst/>
            </a:prstGeom>
            <a:solidFill>
              <a:srgbClr val="66FF99"/>
            </a:solidFill>
            <a:ln w="38100">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a:ea typeface="+mn-ea"/>
                <a:cs typeface="Arial"/>
              </a:endParaRPr>
            </a:p>
          </p:txBody>
        </p:sp>
        <p:sp>
          <p:nvSpPr>
            <p:cNvPr id="262" name="Line 265"/>
            <p:cNvSpPr>
              <a:spLocks noChangeShapeType="1"/>
            </p:cNvSpPr>
            <p:nvPr/>
          </p:nvSpPr>
          <p:spPr bwMode="auto">
            <a:xfrm>
              <a:off x="6792913" y="4434681"/>
              <a:ext cx="292100"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63" name="Freeform 266"/>
            <p:cNvSpPr>
              <a:spLocks/>
            </p:cNvSpPr>
            <p:nvPr/>
          </p:nvSpPr>
          <p:spPr bwMode="auto">
            <a:xfrm>
              <a:off x="7056438" y="4404519"/>
              <a:ext cx="101600" cy="73025"/>
            </a:xfrm>
            <a:custGeom>
              <a:avLst/>
              <a:gdLst>
                <a:gd name="T0" fmla="*/ 18 w 64"/>
                <a:gd name="T1" fmla="*/ 19 h 46"/>
                <a:gd name="T2" fmla="*/ 0 w 64"/>
                <a:gd name="T3" fmla="*/ 0 h 46"/>
                <a:gd name="T4" fmla="*/ 64 w 64"/>
                <a:gd name="T5" fmla="*/ 19 h 46"/>
                <a:gd name="T6" fmla="*/ 0 w 64"/>
                <a:gd name="T7" fmla="*/ 46 h 46"/>
                <a:gd name="T8" fmla="*/ 18 w 64"/>
                <a:gd name="T9" fmla="*/ 19 h 46"/>
              </a:gdLst>
              <a:ahLst/>
              <a:cxnLst>
                <a:cxn ang="0">
                  <a:pos x="T0" y="T1"/>
                </a:cxn>
                <a:cxn ang="0">
                  <a:pos x="T2" y="T3"/>
                </a:cxn>
                <a:cxn ang="0">
                  <a:pos x="T4" y="T5"/>
                </a:cxn>
                <a:cxn ang="0">
                  <a:pos x="T6" y="T7"/>
                </a:cxn>
                <a:cxn ang="0">
                  <a:pos x="T8" y="T9"/>
                </a:cxn>
              </a:cxnLst>
              <a:rect l="0" t="0" r="r" b="b"/>
              <a:pathLst>
                <a:path w="64" h="46">
                  <a:moveTo>
                    <a:pt x="18" y="19"/>
                  </a:moveTo>
                  <a:lnTo>
                    <a:pt x="0" y="0"/>
                  </a:lnTo>
                  <a:lnTo>
                    <a:pt x="64" y="19"/>
                  </a:lnTo>
                  <a:lnTo>
                    <a:pt x="0" y="46"/>
                  </a:lnTo>
                  <a:lnTo>
                    <a:pt x="1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64" name="Freeform 267"/>
            <p:cNvSpPr>
              <a:spLocks/>
            </p:cNvSpPr>
            <p:nvPr/>
          </p:nvSpPr>
          <p:spPr bwMode="auto">
            <a:xfrm>
              <a:off x="7537450" y="3731419"/>
              <a:ext cx="481013" cy="703263"/>
            </a:xfrm>
            <a:custGeom>
              <a:avLst/>
              <a:gdLst>
                <a:gd name="T0" fmla="*/ 0 w 303"/>
                <a:gd name="T1" fmla="*/ 443 h 443"/>
                <a:gd name="T2" fmla="*/ 303 w 303"/>
                <a:gd name="T3" fmla="*/ 443 h 443"/>
                <a:gd name="T4" fmla="*/ 303 w 303"/>
                <a:gd name="T5" fmla="*/ 0 h 443"/>
              </a:gdLst>
              <a:ahLst/>
              <a:cxnLst>
                <a:cxn ang="0">
                  <a:pos x="T0" y="T1"/>
                </a:cxn>
                <a:cxn ang="0">
                  <a:pos x="T2" y="T3"/>
                </a:cxn>
                <a:cxn ang="0">
                  <a:pos x="T4" y="T5"/>
                </a:cxn>
              </a:cxnLst>
              <a:rect l="0" t="0" r="r" b="b"/>
              <a:pathLst>
                <a:path w="303" h="443">
                  <a:moveTo>
                    <a:pt x="0" y="443"/>
                  </a:moveTo>
                  <a:lnTo>
                    <a:pt x="303" y="443"/>
                  </a:lnTo>
                  <a:lnTo>
                    <a:pt x="303" y="0"/>
                  </a:lnTo>
                </a:path>
              </a:pathLst>
            </a:custGeom>
            <a:noFill/>
            <a:ln w="14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65" name="Freeform 268"/>
            <p:cNvSpPr>
              <a:spLocks/>
            </p:cNvSpPr>
            <p:nvPr/>
          </p:nvSpPr>
          <p:spPr bwMode="auto">
            <a:xfrm>
              <a:off x="7989888" y="3658394"/>
              <a:ext cx="73025" cy="101600"/>
            </a:xfrm>
            <a:custGeom>
              <a:avLst/>
              <a:gdLst>
                <a:gd name="T0" fmla="*/ 18 w 46"/>
                <a:gd name="T1" fmla="*/ 46 h 64"/>
                <a:gd name="T2" fmla="*/ 0 w 46"/>
                <a:gd name="T3" fmla="*/ 64 h 64"/>
                <a:gd name="T4" fmla="*/ 18 w 46"/>
                <a:gd name="T5" fmla="*/ 0 h 64"/>
                <a:gd name="T6" fmla="*/ 46 w 46"/>
                <a:gd name="T7" fmla="*/ 64 h 64"/>
                <a:gd name="T8" fmla="*/ 18 w 46"/>
                <a:gd name="T9" fmla="*/ 46 h 64"/>
              </a:gdLst>
              <a:ahLst/>
              <a:cxnLst>
                <a:cxn ang="0">
                  <a:pos x="T0" y="T1"/>
                </a:cxn>
                <a:cxn ang="0">
                  <a:pos x="T2" y="T3"/>
                </a:cxn>
                <a:cxn ang="0">
                  <a:pos x="T4" y="T5"/>
                </a:cxn>
                <a:cxn ang="0">
                  <a:pos x="T6" y="T7"/>
                </a:cxn>
                <a:cxn ang="0">
                  <a:pos x="T8" y="T9"/>
                </a:cxn>
              </a:cxnLst>
              <a:rect l="0" t="0" r="r" b="b"/>
              <a:pathLst>
                <a:path w="46" h="64">
                  <a:moveTo>
                    <a:pt x="18" y="46"/>
                  </a:moveTo>
                  <a:lnTo>
                    <a:pt x="0" y="64"/>
                  </a:lnTo>
                  <a:lnTo>
                    <a:pt x="18" y="0"/>
                  </a:lnTo>
                  <a:lnTo>
                    <a:pt x="46" y="64"/>
                  </a:lnTo>
                  <a:lnTo>
                    <a:pt x="18"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a:endParaRPr>
            </a:p>
          </p:txBody>
        </p:sp>
        <p:sp>
          <p:nvSpPr>
            <p:cNvPr id="266" name="Rectangle 269"/>
            <p:cNvSpPr>
              <a:spLocks noChangeArrowheads="1"/>
            </p:cNvSpPr>
            <p:nvPr/>
          </p:nvSpPr>
          <p:spPr bwMode="auto">
            <a:xfrm>
              <a:off x="7216775" y="4331494"/>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7" name="Rectangle 270"/>
            <p:cNvSpPr>
              <a:spLocks noChangeArrowheads="1"/>
            </p:cNvSpPr>
            <p:nvPr/>
          </p:nvSpPr>
          <p:spPr bwMode="auto">
            <a:xfrm>
              <a:off x="7332663" y="4331494"/>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68" name="Rectangle 271"/>
            <p:cNvSpPr>
              <a:spLocks noChangeArrowheads="1"/>
            </p:cNvSpPr>
            <p:nvPr/>
          </p:nvSpPr>
          <p:spPr bwMode="auto">
            <a:xfrm>
              <a:off x="7377113" y="4331494"/>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a:rPr>
                <a:t>Q</a:t>
              </a:r>
              <a:endParaRPr kumimoji="0" lang="en-US" alt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269" name="Line 272"/>
            <p:cNvSpPr>
              <a:spLocks noChangeShapeType="1"/>
            </p:cNvSpPr>
            <p:nvPr/>
          </p:nvSpPr>
          <p:spPr bwMode="auto">
            <a:xfrm flipV="1">
              <a:off x="7362825" y="4698206"/>
              <a:ext cx="0" cy="131763"/>
            </a:xfrm>
            <a:prstGeom prst="line">
              <a:avLst/>
            </a:pr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70" name="Rectangle 273"/>
            <p:cNvSpPr>
              <a:spLocks noChangeArrowheads="1"/>
            </p:cNvSpPr>
            <p:nvPr/>
          </p:nvSpPr>
          <p:spPr bwMode="auto">
            <a:xfrm>
              <a:off x="6880225" y="4815681"/>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W</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1" name="Rectangle 274"/>
            <p:cNvSpPr>
              <a:spLocks noChangeArrowheads="1"/>
            </p:cNvSpPr>
            <p:nvPr/>
          </p:nvSpPr>
          <p:spPr bwMode="auto">
            <a:xfrm>
              <a:off x="7026275" y="4815681"/>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2" name="Rectangle 275"/>
            <p:cNvSpPr>
              <a:spLocks noChangeArrowheads="1"/>
            </p:cNvSpPr>
            <p:nvPr/>
          </p:nvSpPr>
          <p:spPr bwMode="auto">
            <a:xfrm>
              <a:off x="7085013" y="4815681"/>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3" name="Rectangle 276"/>
            <p:cNvSpPr>
              <a:spLocks noChangeArrowheads="1"/>
            </p:cNvSpPr>
            <p:nvPr/>
          </p:nvSpPr>
          <p:spPr bwMode="auto">
            <a:xfrm>
              <a:off x="7143750" y="4815681"/>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4" name="Rectangle 277"/>
            <p:cNvSpPr>
              <a:spLocks noChangeArrowheads="1"/>
            </p:cNvSpPr>
            <p:nvPr/>
          </p:nvSpPr>
          <p:spPr bwMode="auto">
            <a:xfrm>
              <a:off x="7186613" y="4815681"/>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e</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5" name="Rectangle 278"/>
            <p:cNvSpPr>
              <a:spLocks noChangeArrowheads="1"/>
            </p:cNvSpPr>
            <p:nvPr/>
          </p:nvSpPr>
          <p:spPr bwMode="auto">
            <a:xfrm>
              <a:off x="7259638" y="4815681"/>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6" name="Rectangle 279"/>
            <p:cNvSpPr>
              <a:spLocks noChangeArrowheads="1"/>
            </p:cNvSpPr>
            <p:nvPr/>
          </p:nvSpPr>
          <p:spPr bwMode="auto">
            <a:xfrm>
              <a:off x="7304088" y="4815681"/>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t</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7" name="Rectangle 280"/>
            <p:cNvSpPr>
              <a:spLocks noChangeArrowheads="1"/>
            </p:cNvSpPr>
            <p:nvPr/>
          </p:nvSpPr>
          <p:spPr bwMode="auto">
            <a:xfrm>
              <a:off x="7362825" y="4815681"/>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o</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8" name="Rectangle 281"/>
            <p:cNvSpPr>
              <a:spLocks noChangeArrowheads="1"/>
            </p:cNvSpPr>
            <p:nvPr/>
          </p:nvSpPr>
          <p:spPr bwMode="auto">
            <a:xfrm>
              <a:off x="7450138" y="4815681"/>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 </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79" name="Rectangle 282"/>
            <p:cNvSpPr>
              <a:spLocks noChangeArrowheads="1"/>
            </p:cNvSpPr>
            <p:nvPr/>
          </p:nvSpPr>
          <p:spPr bwMode="auto">
            <a:xfrm>
              <a:off x="7493000" y="4815681"/>
              <a:ext cx="10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P</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0" name="Rectangle 283"/>
            <p:cNvSpPr>
              <a:spLocks noChangeArrowheads="1"/>
            </p:cNvSpPr>
            <p:nvPr/>
          </p:nvSpPr>
          <p:spPr bwMode="auto">
            <a:xfrm>
              <a:off x="7596188" y="4815681"/>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x</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1" name="Rectangle 284"/>
            <p:cNvSpPr>
              <a:spLocks noChangeArrowheads="1"/>
            </p:cNvSpPr>
            <p:nvPr/>
          </p:nvSpPr>
          <p:spPr bwMode="auto">
            <a:xfrm>
              <a:off x="7683500" y="4815681"/>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D</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2" name="Rectangle 285"/>
            <p:cNvSpPr>
              <a:spLocks noChangeArrowheads="1"/>
            </p:cNvSpPr>
            <p:nvPr/>
          </p:nvSpPr>
          <p:spPr bwMode="auto">
            <a:xfrm>
              <a:off x="7813675" y="4815681"/>
              <a:ext cx="705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I</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3" name="Rectangle 286"/>
            <p:cNvSpPr>
              <a:spLocks noChangeArrowheads="1"/>
            </p:cNvSpPr>
            <p:nvPr/>
          </p:nvSpPr>
          <p:spPr bwMode="auto">
            <a:xfrm>
              <a:off x="7872413" y="4815681"/>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Arial"/>
                </a:rPr>
                <a:t>R</a:t>
              </a:r>
              <a:endPar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sp>
          <p:nvSpPr>
            <p:cNvPr id="284" name="Freeform 287"/>
            <p:cNvSpPr>
              <a:spLocks/>
            </p:cNvSpPr>
            <p:nvPr/>
          </p:nvSpPr>
          <p:spPr bwMode="auto">
            <a:xfrm>
              <a:off x="7289800" y="4609306"/>
              <a:ext cx="146050" cy="88900"/>
            </a:xfrm>
            <a:custGeom>
              <a:avLst/>
              <a:gdLst>
                <a:gd name="T0" fmla="*/ 0 w 92"/>
                <a:gd name="T1" fmla="*/ 56 h 56"/>
                <a:gd name="T2" fmla="*/ 46 w 92"/>
                <a:gd name="T3" fmla="*/ 0 h 56"/>
                <a:gd name="T4" fmla="*/ 92 w 92"/>
                <a:gd name="T5" fmla="*/ 56 h 56"/>
              </a:gdLst>
              <a:ahLst/>
              <a:cxnLst>
                <a:cxn ang="0">
                  <a:pos x="T0" y="T1"/>
                </a:cxn>
                <a:cxn ang="0">
                  <a:pos x="T2" y="T3"/>
                </a:cxn>
                <a:cxn ang="0">
                  <a:pos x="T4" y="T5"/>
                </a:cxn>
              </a:cxnLst>
              <a:rect l="0" t="0" r="r" b="b"/>
              <a:pathLst>
                <a:path w="92" h="56">
                  <a:moveTo>
                    <a:pt x="0" y="56"/>
                  </a:moveTo>
                  <a:lnTo>
                    <a:pt x="46" y="0"/>
                  </a:lnTo>
                  <a:lnTo>
                    <a:pt x="92" y="56"/>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85" name="Rectangle 288"/>
            <p:cNvSpPr>
              <a:spLocks noChangeArrowheads="1"/>
            </p:cNvSpPr>
            <p:nvPr/>
          </p:nvSpPr>
          <p:spPr bwMode="auto">
            <a:xfrm>
              <a:off x="7684569" y="4163116"/>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33CC"/>
                  </a:solidFill>
                  <a:effectLst/>
                  <a:uLnTx/>
                  <a:uFillTx/>
                  <a:latin typeface="Times New Roman" panose="02020603050405020304" pitchFamily="18" charset="0"/>
                  <a:ea typeface="+mn-ea"/>
                  <a:cs typeface="Arial"/>
                </a:rPr>
                <a:t>0</a:t>
              </a:r>
              <a:endParaRPr kumimoji="0" lang="en-US" altLang="en-US" sz="1800" b="1" i="0" u="none" strike="noStrike" kern="1200" cap="none" spc="0" normalizeH="0" baseline="0" noProof="0">
                <a:ln>
                  <a:noFill/>
                </a:ln>
                <a:solidFill>
                  <a:srgbClr val="0033CC"/>
                </a:solidFill>
                <a:effectLst/>
                <a:uLnTx/>
                <a:uFillTx/>
                <a:latin typeface="Arial" panose="020B0604020202020204" pitchFamily="34" charset="0"/>
                <a:ea typeface="+mn-ea"/>
                <a:cs typeface="Arial"/>
              </a:endParaRPr>
            </a:p>
          </p:txBody>
        </p:sp>
        <p:sp>
          <p:nvSpPr>
            <p:cNvPr id="286" name="Oval 148"/>
            <p:cNvSpPr>
              <a:spLocks noChangeArrowheads="1"/>
            </p:cNvSpPr>
            <p:nvPr/>
          </p:nvSpPr>
          <p:spPr bwMode="auto">
            <a:xfrm>
              <a:off x="6756534" y="4378165"/>
              <a:ext cx="91440" cy="91440"/>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87" name="Oval 144"/>
            <p:cNvSpPr>
              <a:spLocks noChangeArrowheads="1"/>
            </p:cNvSpPr>
            <p:nvPr/>
          </p:nvSpPr>
          <p:spPr bwMode="auto">
            <a:xfrm>
              <a:off x="6753287" y="2739140"/>
              <a:ext cx="62168" cy="81212"/>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sp>
          <p:nvSpPr>
            <p:cNvPr id="288" name="Oval 146"/>
            <p:cNvSpPr>
              <a:spLocks noChangeArrowheads="1"/>
            </p:cNvSpPr>
            <p:nvPr/>
          </p:nvSpPr>
          <p:spPr bwMode="auto">
            <a:xfrm>
              <a:off x="6745288" y="3527676"/>
              <a:ext cx="91440" cy="91440"/>
            </a:xfrm>
            <a:prstGeom prst="ellipse">
              <a:avLst/>
            </a:prstGeom>
            <a:solidFill>
              <a:schemeClr val="tx1"/>
            </a:solidFill>
            <a:ln w="14288">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rial"/>
                <a:ea typeface="+mn-ea"/>
                <a:cs typeface="Arial"/>
              </a:endParaRPr>
            </a:p>
          </p:txBody>
        </p:sp>
      </p:grpSp>
    </p:spTree>
    <p:extLst>
      <p:ext uri="{BB962C8B-B14F-4D97-AF65-F5344CB8AC3E}">
        <p14:creationId xmlns:p14="http://schemas.microsoft.com/office/powerpoint/2010/main" val="4062241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8" descr="Image result for integrated circui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56673">
            <a:off x="6577125" y="4711910"/>
            <a:ext cx="1126844" cy="64793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2246974" y="4558040"/>
            <a:ext cx="714184" cy="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929960" y="3931099"/>
            <a:ext cx="1031198" cy="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97263" y="2467783"/>
            <a:ext cx="703181" cy="695688"/>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10209" y="3125255"/>
            <a:ext cx="104067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convertor</a:t>
            </a:r>
          </a:p>
        </p:txBody>
      </p:sp>
      <p:grpSp>
        <p:nvGrpSpPr>
          <p:cNvPr id="35" name="Group 34"/>
          <p:cNvGrpSpPr/>
          <p:nvPr/>
        </p:nvGrpSpPr>
        <p:grpSpPr>
          <a:xfrm>
            <a:off x="3064753" y="3186502"/>
            <a:ext cx="3008244" cy="2317161"/>
            <a:chOff x="3048000" y="3444948"/>
            <a:chExt cx="3008244" cy="2317161"/>
          </a:xfrm>
        </p:grpSpPr>
        <p:pic>
          <p:nvPicPr>
            <p:cNvPr id="13" name="Picture 12"/>
            <p:cNvPicPr>
              <a:picLocks noChangeAspect="1"/>
            </p:cNvPicPr>
            <p:nvPr/>
          </p:nvPicPr>
          <p:blipFill>
            <a:blip r:embed="rId4"/>
            <a:stretch>
              <a:fillRect/>
            </a:stretch>
          </p:blipFill>
          <p:spPr>
            <a:xfrm>
              <a:off x="3048000" y="3444948"/>
              <a:ext cx="3008244" cy="2317161"/>
            </a:xfrm>
            <a:prstGeom prst="rect">
              <a:avLst/>
            </a:prstGeom>
          </p:spPr>
        </p:pic>
        <p:sp>
          <p:nvSpPr>
            <p:cNvPr id="24" name="Rectangle 23"/>
            <p:cNvSpPr/>
            <p:nvPr/>
          </p:nvSpPr>
          <p:spPr>
            <a:xfrm>
              <a:off x="5162435" y="4503816"/>
              <a:ext cx="709878" cy="91440"/>
            </a:xfrm>
            <a:prstGeom prst="rect">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pic>
        <p:nvPicPr>
          <p:cNvPr id="27" name="Picture 26"/>
          <p:cNvPicPr>
            <a:picLocks noChangeAspect="1"/>
          </p:cNvPicPr>
          <p:nvPr/>
        </p:nvPicPr>
        <p:blipFill>
          <a:blip r:embed="rId5"/>
          <a:stretch>
            <a:fillRect/>
          </a:stretch>
        </p:blipFill>
        <p:spPr>
          <a:xfrm>
            <a:off x="1541236" y="2253133"/>
            <a:ext cx="942975" cy="666750"/>
          </a:xfrm>
          <a:prstGeom prst="rect">
            <a:avLst/>
          </a:prstGeom>
        </p:spPr>
      </p:pic>
      <p:sp>
        <p:nvSpPr>
          <p:cNvPr id="15" name="TextBox 14"/>
          <p:cNvSpPr txBox="1"/>
          <p:nvPr/>
        </p:nvSpPr>
        <p:spPr>
          <a:xfrm>
            <a:off x="541617" y="2263771"/>
            <a:ext cx="1055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Oscillator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0-48MHz</a:t>
            </a:r>
          </a:p>
        </p:txBody>
      </p:sp>
      <p:cxnSp>
        <p:nvCxnSpPr>
          <p:cNvPr id="38" name="Straight Arrow Connector 37"/>
          <p:cNvCxnSpPr/>
          <p:nvPr/>
        </p:nvCxnSpPr>
        <p:spPr>
          <a:xfrm>
            <a:off x="2984934" y="2334649"/>
            <a:ext cx="383996" cy="746565"/>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63048" y="4265652"/>
            <a:ext cx="10550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LCD Driver</a:t>
            </a:r>
          </a:p>
        </p:txBody>
      </p:sp>
      <p:sp>
        <p:nvSpPr>
          <p:cNvPr id="32" name="TextBox 31"/>
          <p:cNvSpPr txBox="1"/>
          <p:nvPr/>
        </p:nvSpPr>
        <p:spPr>
          <a:xfrm>
            <a:off x="4851192" y="1854253"/>
            <a:ext cx="1559017" cy="338554"/>
          </a:xfrm>
          <a:prstGeom prst="rect">
            <a:avLst/>
          </a:prstGeom>
          <a:noFill/>
        </p:spPr>
        <p:txBody>
          <a:bodyPr wrap="square" rtlCol="0">
            <a:spAutoFit/>
          </a:bodyPr>
          <a:lstStyle>
            <a:defPPr>
              <a:defRPr lang="en-US"/>
            </a:defPPr>
            <a:lvl1pPr algn="ctr">
              <a:defRPr sz="1600" b="1">
                <a:solidFill>
                  <a:srgbClr val="00FF00"/>
                </a:solidFill>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Microprocessor</a:t>
            </a:r>
          </a:p>
        </p:txBody>
      </p:sp>
      <p:cxnSp>
        <p:nvCxnSpPr>
          <p:cNvPr id="45" name="Straight Arrow Connector 44"/>
          <p:cNvCxnSpPr/>
          <p:nvPr/>
        </p:nvCxnSpPr>
        <p:spPr>
          <a:xfrm flipH="1">
            <a:off x="4458633" y="2541998"/>
            <a:ext cx="0" cy="651649"/>
          </a:xfrm>
          <a:prstGeom prst="straightConnector1">
            <a:avLst/>
          </a:prstGeom>
          <a:ln w="76200">
            <a:solidFill>
              <a:srgbClr val="FF6600"/>
            </a:solidFill>
            <a:tailEnd type="triangle"/>
          </a:ln>
        </p:spPr>
        <p:style>
          <a:lnRef idx="1">
            <a:schemeClr val="accent1"/>
          </a:lnRef>
          <a:fillRef idx="0">
            <a:schemeClr val="accent1"/>
          </a:fillRef>
          <a:effectRef idx="0">
            <a:schemeClr val="accent1"/>
          </a:effectRef>
          <a:fontRef idx="minor">
            <a:schemeClr val="tx1"/>
          </a:fontRef>
        </p:style>
      </p:cxnSp>
      <p:pic>
        <p:nvPicPr>
          <p:cNvPr id="6160" name="Picture 1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8232" y="4178109"/>
            <a:ext cx="909031" cy="90903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2285" y="3435338"/>
            <a:ext cx="1259701" cy="7785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868348" y="3147524"/>
            <a:ext cx="101931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Program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Memory</a:t>
            </a:r>
          </a:p>
        </p:txBody>
      </p:sp>
      <p:pic>
        <p:nvPicPr>
          <p:cNvPr id="6166" name="Picture 2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0937" y="5555277"/>
            <a:ext cx="1219102" cy="81967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3960145" y="1647050"/>
            <a:ext cx="941656" cy="94165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5855" y="2023642"/>
            <a:ext cx="606425" cy="5325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069165" y="4294070"/>
            <a:ext cx="67358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RAM</a:t>
            </a:r>
          </a:p>
        </p:txBody>
      </p:sp>
      <p:cxnSp>
        <p:nvCxnSpPr>
          <p:cNvPr id="53" name="Straight Arrow Connector 52"/>
          <p:cNvCxnSpPr/>
          <p:nvPr/>
        </p:nvCxnSpPr>
        <p:spPr>
          <a:xfrm flipH="1">
            <a:off x="6125727" y="5087140"/>
            <a:ext cx="390306" cy="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2"/>
          <p:cNvSpPr txBox="1">
            <a:spLocks noChangeArrowheads="1"/>
          </p:cNvSpPr>
          <p:nvPr/>
        </p:nvSpPr>
        <p:spPr>
          <a:xfrm>
            <a:off x="530275" y="-33749"/>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FF"/>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Microprocessor or Microcontroller?</a:t>
            </a:r>
          </a:p>
        </p:txBody>
      </p:sp>
      <p:sp>
        <p:nvSpPr>
          <p:cNvPr id="42" name="Rectangle 41"/>
          <p:cNvSpPr/>
          <p:nvPr/>
        </p:nvSpPr>
        <p:spPr>
          <a:xfrm>
            <a:off x="38100" y="515494"/>
            <a:ext cx="90818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 microprocessor needs other components before it can be used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 microcontroller has these parts integrated on the chip</a:t>
            </a:r>
          </a:p>
        </p:txBody>
      </p:sp>
      <p:sp>
        <p:nvSpPr>
          <p:cNvPr id="58" name="Rectangle 57"/>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3" name="Rectangle 2"/>
          <p:cNvSpPr/>
          <p:nvPr/>
        </p:nvSpPr>
        <p:spPr>
          <a:xfrm>
            <a:off x="1926417" y="1410743"/>
            <a:ext cx="1697388"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Brown Out Reset</a:t>
            </a:r>
          </a:p>
        </p:txBody>
      </p:sp>
      <p:pic>
        <p:nvPicPr>
          <p:cNvPr id="31" name="Picture 8" descr="Image result for integrated circui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4366" y="3546257"/>
            <a:ext cx="1126844" cy="64793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flipH="1">
            <a:off x="6072760" y="3993824"/>
            <a:ext cx="624174" cy="420927"/>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58"/>
                                        </p:tgtEl>
                                        <p:attrNameLst>
                                          <p:attrName>style.visibility</p:attrName>
                                        </p:attrNameLst>
                                      </p:cBhvr>
                                      <p:to>
                                        <p:strVal val="visible"/>
                                      </p:to>
                                    </p:set>
                                    <p:animEffect transition="in" filter="fade">
                                      <p:cBhvr>
                                        <p:cTn id="21" dur="1000"/>
                                        <p:tgtEl>
                                          <p:spTgt spid="6158"/>
                                        </p:tgtEl>
                                      </p:cBhvr>
                                    </p:animEffect>
                                    <p:anim calcmode="lin" valueType="num">
                                      <p:cBhvr>
                                        <p:cTn id="22" dur="1000" fill="hold"/>
                                        <p:tgtEl>
                                          <p:spTgt spid="6158"/>
                                        </p:tgtEl>
                                        <p:attrNameLst>
                                          <p:attrName>ppt_x</p:attrName>
                                        </p:attrNameLst>
                                      </p:cBhvr>
                                      <p:tavLst>
                                        <p:tav tm="0">
                                          <p:val>
                                            <p:strVal val="#ppt_x"/>
                                          </p:val>
                                        </p:tav>
                                        <p:tav tm="100000">
                                          <p:val>
                                            <p:strVal val="#ppt_x"/>
                                          </p:val>
                                        </p:tav>
                                      </p:tavLst>
                                    </p:anim>
                                    <p:anim calcmode="lin" valueType="num">
                                      <p:cBhvr>
                                        <p:cTn id="23" dur="1000" fill="hold"/>
                                        <p:tgtEl>
                                          <p:spTgt spid="615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anim calcmode="lin" valueType="num">
                                      <p:cBhvr>
                                        <p:cTn id="39" dur="1000" fill="hold"/>
                                        <p:tgtEl>
                                          <p:spTgt spid="27"/>
                                        </p:tgtEl>
                                        <p:attrNameLst>
                                          <p:attrName>ppt_x</p:attrName>
                                        </p:attrNameLst>
                                      </p:cBhvr>
                                      <p:tavLst>
                                        <p:tav tm="0">
                                          <p:val>
                                            <p:strVal val="#ppt_x"/>
                                          </p:val>
                                        </p:tav>
                                        <p:tav tm="100000">
                                          <p:val>
                                            <p:strVal val="#ppt_x"/>
                                          </p:val>
                                        </p:tav>
                                      </p:tavLst>
                                    </p:anim>
                                    <p:anim calcmode="lin" valueType="num">
                                      <p:cBhvr>
                                        <p:cTn id="40" dur="1000" fill="hold"/>
                                        <p:tgtEl>
                                          <p:spTgt spid="2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6162"/>
                                        </p:tgtEl>
                                        <p:attrNameLst>
                                          <p:attrName>style.visibility</p:attrName>
                                        </p:attrNameLst>
                                      </p:cBhvr>
                                      <p:to>
                                        <p:strVal val="visible"/>
                                      </p:to>
                                    </p:set>
                                    <p:anim calcmode="lin" valueType="num">
                                      <p:cBhvr additive="base">
                                        <p:cTn id="55" dur="500" fill="hold"/>
                                        <p:tgtEl>
                                          <p:spTgt spid="6162"/>
                                        </p:tgtEl>
                                        <p:attrNameLst>
                                          <p:attrName>ppt_x</p:attrName>
                                        </p:attrNameLst>
                                      </p:cBhvr>
                                      <p:tavLst>
                                        <p:tav tm="0">
                                          <p:val>
                                            <p:strVal val="0-#ppt_w/2"/>
                                          </p:val>
                                        </p:tav>
                                        <p:tav tm="100000">
                                          <p:val>
                                            <p:strVal val="#ppt_x"/>
                                          </p:val>
                                        </p:tav>
                                      </p:tavLst>
                                    </p:anim>
                                    <p:anim calcmode="lin" valueType="num">
                                      <p:cBhvr additive="base">
                                        <p:cTn id="56" dur="500" fill="hold"/>
                                        <p:tgtEl>
                                          <p:spTgt spid="616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0-#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0-#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6160"/>
                                        </p:tgtEl>
                                        <p:attrNameLst>
                                          <p:attrName>style.visibility</p:attrName>
                                        </p:attrNameLst>
                                      </p:cBhvr>
                                      <p:to>
                                        <p:strVal val="visible"/>
                                      </p:to>
                                    </p:set>
                                    <p:anim calcmode="lin" valueType="num">
                                      <p:cBhvr additive="base">
                                        <p:cTn id="75" dur="500" fill="hold"/>
                                        <p:tgtEl>
                                          <p:spTgt spid="6160"/>
                                        </p:tgtEl>
                                        <p:attrNameLst>
                                          <p:attrName>ppt_x</p:attrName>
                                        </p:attrNameLst>
                                      </p:cBhvr>
                                      <p:tavLst>
                                        <p:tav tm="0">
                                          <p:val>
                                            <p:strVal val="0-#ppt_w/2"/>
                                          </p:val>
                                        </p:tav>
                                        <p:tav tm="100000">
                                          <p:val>
                                            <p:strVal val="#ppt_x"/>
                                          </p:val>
                                        </p:tav>
                                      </p:tavLst>
                                    </p:anim>
                                    <p:anim calcmode="lin" valueType="num">
                                      <p:cBhvr additive="base">
                                        <p:cTn id="76" dur="500" fill="hold"/>
                                        <p:tgtEl>
                                          <p:spTgt spid="616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1+#ppt_w/2"/>
                                          </p:val>
                                        </p:tav>
                                        <p:tav tm="100000">
                                          <p:val>
                                            <p:strVal val="#ppt_x"/>
                                          </p:val>
                                        </p:tav>
                                      </p:tavLst>
                                    </p:anim>
                                    <p:anim calcmode="lin" valueType="num">
                                      <p:cBhvr additive="base">
                                        <p:cTn id="82" dur="500" fill="hold"/>
                                        <p:tgtEl>
                                          <p:spTgt spid="31"/>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1+#ppt_w/2"/>
                                          </p:val>
                                        </p:tav>
                                        <p:tav tm="100000">
                                          <p:val>
                                            <p:strVal val="#ppt_x"/>
                                          </p:val>
                                        </p:tav>
                                      </p:tavLst>
                                    </p:anim>
                                    <p:anim calcmode="lin" valueType="num">
                                      <p:cBhvr additive="base">
                                        <p:cTn id="86" dur="500" fill="hold"/>
                                        <p:tgtEl>
                                          <p:spTgt spid="33"/>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additive="base">
                                        <p:cTn id="89" dur="500" fill="hold"/>
                                        <p:tgtEl>
                                          <p:spTgt spid="7"/>
                                        </p:tgtEl>
                                        <p:attrNameLst>
                                          <p:attrName>ppt_x</p:attrName>
                                        </p:attrNameLst>
                                      </p:cBhvr>
                                      <p:tavLst>
                                        <p:tav tm="0">
                                          <p:val>
                                            <p:strVal val="1+#ppt_w/2"/>
                                          </p:val>
                                        </p:tav>
                                        <p:tav tm="100000">
                                          <p:val>
                                            <p:strVal val="#ppt_x"/>
                                          </p:val>
                                        </p:tav>
                                      </p:tavLst>
                                    </p:anim>
                                    <p:anim calcmode="lin" valueType="num">
                                      <p:cBhvr additive="base">
                                        <p:cTn id="9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1+#ppt_w/2"/>
                                          </p:val>
                                        </p:tav>
                                        <p:tav tm="100000">
                                          <p:val>
                                            <p:strVal val="#ppt_x"/>
                                          </p:val>
                                        </p:tav>
                                      </p:tavLst>
                                    </p:anim>
                                    <p:anim calcmode="lin" valueType="num">
                                      <p:cBhvr additive="base">
                                        <p:cTn id="96" dur="500" fill="hold"/>
                                        <p:tgtEl>
                                          <p:spTgt spid="19"/>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anim calcmode="lin" valueType="num">
                                      <p:cBhvr additive="base">
                                        <p:cTn id="99" dur="500" fill="hold"/>
                                        <p:tgtEl>
                                          <p:spTgt spid="53"/>
                                        </p:tgtEl>
                                        <p:attrNameLst>
                                          <p:attrName>ppt_x</p:attrName>
                                        </p:attrNameLst>
                                      </p:cBhvr>
                                      <p:tavLst>
                                        <p:tav tm="0">
                                          <p:val>
                                            <p:strVal val="1+#ppt_w/2"/>
                                          </p:val>
                                        </p:tav>
                                        <p:tav tm="100000">
                                          <p:val>
                                            <p:strVal val="#ppt_x"/>
                                          </p:val>
                                        </p:tav>
                                      </p:tavLst>
                                    </p:anim>
                                    <p:anim calcmode="lin" valueType="num">
                                      <p:cBhvr additive="base">
                                        <p:cTn id="100" dur="500" fill="hold"/>
                                        <p:tgtEl>
                                          <p:spTgt spid="53"/>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500" fill="hold"/>
                                        <p:tgtEl>
                                          <p:spTgt spid="41"/>
                                        </p:tgtEl>
                                        <p:attrNameLst>
                                          <p:attrName>ppt_x</p:attrName>
                                        </p:attrNameLst>
                                      </p:cBhvr>
                                      <p:tavLst>
                                        <p:tav tm="0">
                                          <p:val>
                                            <p:strVal val="1+#ppt_w/2"/>
                                          </p:val>
                                        </p:tav>
                                        <p:tav tm="100000">
                                          <p:val>
                                            <p:strVal val="#ppt_x"/>
                                          </p:val>
                                        </p:tav>
                                      </p:tavLst>
                                    </p:anim>
                                    <p:anim calcmode="lin" valueType="num">
                                      <p:cBhvr additive="base">
                                        <p:cTn id="10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9" fill="hold"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0-#ppt_w/2"/>
                                          </p:val>
                                        </p:tav>
                                        <p:tav tm="100000">
                                          <p:val>
                                            <p:strVal val="#ppt_x"/>
                                          </p:val>
                                        </p:tav>
                                      </p:tavLst>
                                    </p:anim>
                                    <p:anim calcmode="lin" valueType="num">
                                      <p:cBhvr additive="base">
                                        <p:cTn id="110" dur="500" fill="hold"/>
                                        <p:tgtEl>
                                          <p:spTgt spid="34"/>
                                        </p:tgtEl>
                                        <p:attrNameLst>
                                          <p:attrName>ppt_y</p:attrName>
                                        </p:attrNameLst>
                                      </p:cBhvr>
                                      <p:tavLst>
                                        <p:tav tm="0">
                                          <p:val>
                                            <p:strVal val="0-#ppt_h/2"/>
                                          </p:val>
                                        </p:tav>
                                        <p:tav tm="100000">
                                          <p:val>
                                            <p:strVal val="#ppt_y"/>
                                          </p:val>
                                        </p:tav>
                                      </p:tavLst>
                                    </p:anim>
                                  </p:childTnLst>
                                </p:cTn>
                              </p:par>
                              <p:par>
                                <p:cTn id="111" presetID="2" presetClass="entr" presetSubtype="9"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0-#ppt_w/2"/>
                                          </p:val>
                                        </p:tav>
                                        <p:tav tm="100000">
                                          <p:val>
                                            <p:strVal val="#ppt_x"/>
                                          </p:val>
                                        </p:tav>
                                      </p:tavLst>
                                    </p:anim>
                                    <p:anim calcmode="lin" valueType="num">
                                      <p:cBhvr additive="base">
                                        <p:cTn id="114" dur="500" fill="hold"/>
                                        <p:tgtEl>
                                          <p:spTgt spid="38"/>
                                        </p:tgtEl>
                                        <p:attrNameLst>
                                          <p:attrName>ppt_y</p:attrName>
                                        </p:attrNameLst>
                                      </p:cBhvr>
                                      <p:tavLst>
                                        <p:tav tm="0">
                                          <p:val>
                                            <p:strVal val="0-#ppt_h/2"/>
                                          </p:val>
                                        </p:tav>
                                        <p:tav tm="100000">
                                          <p:val>
                                            <p:strVal val="#ppt_y"/>
                                          </p:val>
                                        </p:tav>
                                      </p:tavLst>
                                    </p:anim>
                                  </p:childTnLst>
                                </p:cTn>
                              </p:par>
                              <p:par>
                                <p:cTn id="115" presetID="2" presetClass="entr" presetSubtype="9"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additive="base">
                                        <p:cTn id="117" dur="500" fill="hold"/>
                                        <p:tgtEl>
                                          <p:spTgt spid="3"/>
                                        </p:tgtEl>
                                        <p:attrNameLst>
                                          <p:attrName>ppt_x</p:attrName>
                                        </p:attrNameLst>
                                      </p:cBhvr>
                                      <p:tavLst>
                                        <p:tav tm="0">
                                          <p:val>
                                            <p:strVal val="0-#ppt_w/2"/>
                                          </p:val>
                                        </p:tav>
                                        <p:tav tm="100000">
                                          <p:val>
                                            <p:strVal val="#ppt_x"/>
                                          </p:val>
                                        </p:tav>
                                      </p:tavLst>
                                    </p:anim>
                                    <p:anim calcmode="lin" valueType="num">
                                      <p:cBhvr additive="base">
                                        <p:cTn id="1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41" grpId="0"/>
      <p:bldP spid="32" grpId="0"/>
      <p:bldP spid="21" grpId="0"/>
      <p:bldP spid="2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200" b="1"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Microcontroller Architecture</a:t>
            </a:r>
          </a:p>
        </p:txBody>
      </p:sp>
      <p:sp>
        <p:nvSpPr>
          <p:cNvPr id="4" name="Rectangle 3"/>
          <p:cNvSpPr/>
          <p:nvPr/>
        </p:nvSpPr>
        <p:spPr>
          <a:xfrm>
            <a:off x="305972" y="1066800"/>
            <a:ext cx="8532055" cy="4416594"/>
          </a:xfrm>
          <a:prstGeom prst="rect">
            <a:avLst/>
          </a:prstGeom>
        </p:spPr>
        <p:txBody>
          <a:bodyPr wrap="square">
            <a:spAutoFit/>
          </a:bodyPr>
          <a:lstStyle/>
          <a:p>
            <a:pPr>
              <a:spcAft>
                <a:spcPts val="600"/>
              </a:spcAft>
            </a:pPr>
            <a:r>
              <a:rPr lang="en-US" sz="2400" b="1" dirty="0">
                <a:solidFill>
                  <a:srgbClr val="00FF00"/>
                </a:solidFill>
                <a:latin typeface="Times New Roman" panose="02020603050405020304" pitchFamily="18" charset="0"/>
                <a:cs typeface="Times New Roman" panose="02020603050405020304" pitchFamily="18" charset="0"/>
              </a:rPr>
              <a:t>A microcontroller is a sequential logic digital circuit.</a:t>
            </a:r>
          </a:p>
          <a:p>
            <a:pPr marL="342900" indent="-342900">
              <a:spcAft>
                <a:spcPts val="600"/>
              </a:spcAft>
              <a:buFont typeface="Arial" pitchFamily="34" charset="0"/>
              <a:buChar char="•"/>
            </a:pPr>
            <a:r>
              <a:rPr lang="en-US" sz="2000" b="1" i="1" dirty="0">
                <a:solidFill>
                  <a:srgbClr val="FFFF00"/>
                </a:solidFill>
                <a:latin typeface="Times New Roman" panose="02020603050405020304" pitchFamily="18" charset="0"/>
                <a:cs typeface="Times New Roman" panose="02020603050405020304" pitchFamily="18" charset="0"/>
              </a:rPr>
              <a:t>It has a clock, it has digital inputs, it has digital outputs.</a:t>
            </a:r>
          </a:p>
          <a:p>
            <a:pPr marL="342900" indent="-342900">
              <a:spcAft>
                <a:spcPts val="600"/>
              </a:spcAft>
              <a:buFont typeface="Arial" pitchFamily="34" charset="0"/>
              <a:buChar char="•"/>
            </a:pPr>
            <a:r>
              <a:rPr lang="en-US" sz="2000" b="1" i="1" dirty="0">
                <a:solidFill>
                  <a:srgbClr val="FFFF00"/>
                </a:solidFill>
                <a:latin typeface="Times New Roman" panose="02020603050405020304" pitchFamily="18" charset="0"/>
                <a:cs typeface="Times New Roman" panose="02020603050405020304" pitchFamily="18" charset="0"/>
              </a:rPr>
              <a:t>It’s like a counter, or a shift register, except that it can do a lot more than these dedicated devices.</a:t>
            </a:r>
          </a:p>
          <a:p>
            <a:pPr marL="342900" indent="-342900">
              <a:spcAft>
                <a:spcPts val="600"/>
              </a:spcAft>
              <a:buFont typeface="Arial" pitchFamily="34" charset="0"/>
              <a:buChar char="•"/>
            </a:pPr>
            <a:endParaRPr lang="en-US" b="1" dirty="0">
              <a:solidFill>
                <a:srgbClr val="00FF00"/>
              </a:solidFill>
              <a:latin typeface="Times New Roman" panose="02020603050405020304" pitchFamily="18" charset="0"/>
              <a:cs typeface="Times New Roman" panose="02020603050405020304" pitchFamily="18" charset="0"/>
            </a:endParaRPr>
          </a:p>
          <a:p>
            <a:pPr>
              <a:spcAft>
                <a:spcPts val="600"/>
              </a:spcAft>
            </a:pPr>
            <a:r>
              <a:rPr lang="en-US" sz="2200" b="1" dirty="0">
                <a:solidFill>
                  <a:srgbClr val="00FF00"/>
                </a:solidFill>
                <a:latin typeface="Times New Roman" panose="02020603050405020304" pitchFamily="18" charset="0"/>
                <a:cs typeface="Times New Roman" panose="02020603050405020304" pitchFamily="18" charset="0"/>
              </a:rPr>
              <a:t>Applications where a lot of computing power or speed are required, such as modern PC’s, require a microprocessor</a:t>
            </a:r>
          </a:p>
          <a:p>
            <a:pPr marL="342900" indent="-342900">
              <a:spcAft>
                <a:spcPts val="600"/>
              </a:spcAft>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Microcontrollers  makeup 99% of computing devices in use today. </a:t>
            </a:r>
          </a:p>
          <a:p>
            <a:pPr marL="342900" indent="-342900">
              <a:spcAft>
                <a:spcPts val="600"/>
              </a:spcAft>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low power consumption</a:t>
            </a:r>
          </a:p>
          <a:p>
            <a:pPr marL="342900" indent="-342900">
              <a:spcAft>
                <a:spcPts val="600"/>
              </a:spcAft>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low cost (MSP432 $2.15 @ 1000 piece quantities)</a:t>
            </a:r>
          </a:p>
          <a:p>
            <a:pPr marL="342900" indent="-342900">
              <a:spcAft>
                <a:spcPts val="600"/>
              </a:spcAft>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modest speed of operation (10’s of MHz, not GHz)</a:t>
            </a:r>
          </a:p>
          <a:p>
            <a:pPr marL="342900" indent="-342900">
              <a:spcAft>
                <a:spcPts val="600"/>
              </a:spcAft>
              <a:buFont typeface="Arial" panose="020B0604020202020204" pitchFamily="34" charset="0"/>
              <a:buChar char="•"/>
            </a:pPr>
            <a:r>
              <a:rPr lang="en-US" b="1" i="1" dirty="0">
                <a:solidFill>
                  <a:srgbClr val="FFFF00"/>
                </a:solidFill>
                <a:latin typeface="Times New Roman" panose="02020603050405020304" pitchFamily="18" charset="0"/>
                <a:cs typeface="Times New Roman" panose="02020603050405020304" pitchFamily="18" charset="0"/>
              </a:rPr>
              <a:t>integrated peripherals for small total system size</a:t>
            </a:r>
          </a:p>
        </p:txBody>
      </p:sp>
    </p:spTree>
    <p:extLst>
      <p:ext uri="{BB962C8B-B14F-4D97-AF65-F5344CB8AC3E}">
        <p14:creationId xmlns:p14="http://schemas.microsoft.com/office/powerpoint/2010/main" val="14342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1516"/>
            <a:ext cx="82296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3200" b="1" kern="1200" dirty="0">
                <a:solidFill>
                  <a:srgbClr val="FF00FF"/>
                </a:solidFill>
                <a:latin typeface="Times New Roman" panose="02020603050405020304" pitchFamily="18" charset="0"/>
                <a:ea typeface="+mn-ea"/>
                <a:cs typeface="Times New Roman" panose="02020603050405020304" pitchFamily="18" charset="0"/>
              </a:rPr>
              <a:t>Microcontroller Architecture</a:t>
            </a:r>
          </a:p>
        </p:txBody>
      </p:sp>
      <p:sp>
        <p:nvSpPr>
          <p:cNvPr id="4" name="Rectangle 3"/>
          <p:cNvSpPr/>
          <p:nvPr/>
        </p:nvSpPr>
        <p:spPr>
          <a:xfrm>
            <a:off x="76200" y="1050233"/>
            <a:ext cx="83820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Harvard Architecture</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Separate memories for data and instructions.</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Two sets of address/data buses between CPU and memory</a:t>
            </a:r>
          </a:p>
        </p:txBody>
      </p:sp>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8" name="Picture 7" descr="File:Harvard architecture.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91953"/>
            <a:ext cx="5181600" cy="32967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38800" y="2703963"/>
            <a:ext cx="1219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FF"/>
                </a:solidFill>
                <a:effectLst/>
                <a:uLnTx/>
                <a:uFillTx/>
                <a:latin typeface="Arial"/>
                <a:ea typeface="+mn-ea"/>
                <a:cs typeface="Arial"/>
              </a:rPr>
              <a:t>SRAM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FF"/>
                </a:solidFill>
                <a:effectLst/>
                <a:uLnTx/>
                <a:uFillTx/>
                <a:latin typeface="Arial"/>
                <a:ea typeface="+mn-ea"/>
                <a:cs typeface="Arial"/>
              </a:rPr>
              <a:t>volatile</a:t>
            </a:r>
          </a:p>
        </p:txBody>
      </p:sp>
      <p:sp>
        <p:nvSpPr>
          <p:cNvPr id="9" name="TextBox 8"/>
          <p:cNvSpPr txBox="1"/>
          <p:nvPr/>
        </p:nvSpPr>
        <p:spPr>
          <a:xfrm>
            <a:off x="1219200" y="2566667"/>
            <a:ext cx="2286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EEPROM (“flash”)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non-volatile</a:t>
            </a:r>
          </a:p>
        </p:txBody>
      </p:sp>
      <p:cxnSp>
        <p:nvCxnSpPr>
          <p:cNvPr id="6" name="Straight Arrow Connector 5"/>
          <p:cNvCxnSpPr/>
          <p:nvPr/>
        </p:nvCxnSpPr>
        <p:spPr>
          <a:xfrm>
            <a:off x="2590800" y="3254590"/>
            <a:ext cx="0" cy="337696"/>
          </a:xfrm>
          <a:prstGeom prst="straightConnector1">
            <a:avLst/>
          </a:prstGeom>
          <a:ln w="5715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48400" y="3227183"/>
            <a:ext cx="0" cy="354217"/>
          </a:xfrm>
          <a:prstGeom prst="straightConnector1">
            <a:avLst/>
          </a:prstGeom>
          <a:ln w="57150">
            <a:solidFill>
              <a:srgbClr val="00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3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Microcontroller Architecture</a:t>
            </a:r>
          </a:p>
        </p:txBody>
      </p:sp>
      <p:sp>
        <p:nvSpPr>
          <p:cNvPr id="4" name="Rectangle 3"/>
          <p:cNvSpPr/>
          <p:nvPr/>
        </p:nvSpPr>
        <p:spPr>
          <a:xfrm>
            <a:off x="381000" y="685800"/>
            <a:ext cx="8382000" cy="5109091"/>
          </a:xfrm>
          <a:prstGeom prst="rect">
            <a:avLst/>
          </a:prstGeom>
        </p:spPr>
        <p:txBody>
          <a:bodyPr wrap="square">
            <a:spAutoFit/>
          </a:bodyPr>
          <a:lstStyle/>
          <a:p>
            <a:pPr>
              <a:spcAft>
                <a:spcPts val="600"/>
              </a:spcAft>
            </a:pPr>
            <a:r>
              <a:rPr lang="en-US" sz="2400" b="1" dirty="0">
                <a:solidFill>
                  <a:srgbClr val="FFFF00"/>
                </a:solidFill>
              </a:rPr>
              <a:t>Microcontrollers contain:</a:t>
            </a:r>
          </a:p>
          <a:p>
            <a:pPr marL="342900" indent="-342900">
              <a:spcAft>
                <a:spcPts val="600"/>
              </a:spcAft>
              <a:buFont typeface="Arial"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Small programs (flash memory)</a:t>
            </a:r>
          </a:p>
          <a:p>
            <a:pPr marL="342900" indent="-342900">
              <a:spcAft>
                <a:spcPts val="600"/>
              </a:spcAft>
              <a:buFont typeface="Arial"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Small (SRAM) memory,</a:t>
            </a:r>
          </a:p>
          <a:p>
            <a:pPr marL="342900" indent="-342900">
              <a:spcAft>
                <a:spcPts val="600"/>
              </a:spcAft>
              <a:buFont typeface="Arial"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Harvard architecture (concurrent instruction and data access.)</a:t>
            </a:r>
          </a:p>
          <a:p>
            <a:pPr>
              <a:spcAft>
                <a:spcPts val="600"/>
              </a:spcAft>
            </a:pPr>
            <a:r>
              <a:rPr lang="en-US" sz="2400" b="1" dirty="0">
                <a:solidFill>
                  <a:srgbClr val="FFFF00"/>
                </a:solidFill>
              </a:rPr>
              <a:t>Program and Data memories may feature :</a:t>
            </a:r>
          </a:p>
          <a:p>
            <a:pPr marL="342900" indent="-342900">
              <a:spcAft>
                <a:spcPts val="600"/>
              </a:spcAft>
              <a:buFont typeface="Arial" panose="020B0604020202020204"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Different bit widths, e.g., using 16-bit wide instructions and 8-bit wide data</a:t>
            </a:r>
          </a:p>
          <a:p>
            <a:pPr marL="342900" indent="-342900">
              <a:spcAft>
                <a:spcPts val="600"/>
              </a:spcAft>
              <a:buFont typeface="Arial" panose="020B0604020202020204"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Different memory technologies, e.g., flash for instructions and RAM for data</a:t>
            </a:r>
          </a:p>
          <a:p>
            <a:pPr marL="342900" indent="-342900">
              <a:spcAft>
                <a:spcPts val="600"/>
              </a:spcAft>
              <a:buFont typeface="Arial" panose="020B0604020202020204"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Instruction pre-fetch can be performed in parallel with other activities.</a:t>
            </a:r>
          </a:p>
          <a:p>
            <a:pPr marL="342900" indent="-342900">
              <a:spcAft>
                <a:spcPts val="600"/>
              </a:spcAft>
              <a:buFont typeface="Arial" panose="020B0604020202020204" pitchFamily="34" charset="0"/>
              <a:buChar char="•"/>
            </a:pPr>
            <a:endParaRPr lang="en-US" sz="2000" b="1" i="1" dirty="0">
              <a:solidFill>
                <a:srgbClr val="00FF00"/>
              </a:solidFill>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endParaRPr lang="en-US" sz="2000" b="1" i="1" dirty="0">
              <a:solidFill>
                <a:srgbClr val="00FF00"/>
              </a:solidFill>
              <a:latin typeface="Times New Roman" panose="02020603050405020304" pitchFamily="18" charset="0"/>
              <a:cs typeface="Times New Roman" panose="02020603050405020304" pitchFamily="18" charset="0"/>
            </a:endParaRPr>
          </a:p>
          <a:p>
            <a:pPr algn="ctr">
              <a:spcAft>
                <a:spcPts val="600"/>
              </a:spcAft>
            </a:pPr>
            <a:r>
              <a:rPr lang="en-US" sz="2400" b="1" dirty="0">
                <a:solidFill>
                  <a:srgbClr val="FF00FF"/>
                </a:solidFill>
                <a:latin typeface="Times New Roman" panose="02020603050405020304" pitchFamily="18" charset="0"/>
                <a:cs typeface="Times New Roman" panose="02020603050405020304" pitchFamily="18" charset="0"/>
              </a:rPr>
              <a:t>Most microprocessors use a Von Neumann architecture where instructions and data use the same memory (and bus)</a:t>
            </a:r>
          </a:p>
        </p:txBody>
      </p:sp>
    </p:spTree>
    <p:extLst>
      <p:ext uri="{BB962C8B-B14F-4D97-AF65-F5344CB8AC3E}">
        <p14:creationId xmlns:p14="http://schemas.microsoft.com/office/powerpoint/2010/main" val="42138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Microcontroller Architecture</a:t>
            </a:r>
          </a:p>
        </p:txBody>
      </p:sp>
      <p:sp>
        <p:nvSpPr>
          <p:cNvPr id="4" name="Rectangle 3"/>
          <p:cNvSpPr/>
          <p:nvPr/>
        </p:nvSpPr>
        <p:spPr>
          <a:xfrm>
            <a:off x="266700" y="1295400"/>
            <a:ext cx="8610600" cy="4585871"/>
          </a:xfrm>
          <a:prstGeom prst="rect">
            <a:avLst/>
          </a:prstGeom>
        </p:spPr>
        <p:txBody>
          <a:bodyPr wrap="square">
            <a:spAutoFit/>
          </a:bodyPr>
          <a:lstStyle/>
          <a:p>
            <a:pPr>
              <a:spcAft>
                <a:spcPts val="600"/>
              </a:spcAft>
            </a:pPr>
            <a:r>
              <a:rPr lang="en-US" sz="2400" b="1" dirty="0">
                <a:solidFill>
                  <a:srgbClr val="FFFF00"/>
                </a:solidFill>
                <a:latin typeface="Times New Roman" panose="02020603050405020304" pitchFamily="18" charset="0"/>
                <a:cs typeface="Times New Roman" panose="02020603050405020304" pitchFamily="18" charset="0"/>
              </a:rPr>
              <a:t>Microcontrollers use a RISC architecture</a:t>
            </a:r>
          </a:p>
          <a:p>
            <a:pPr>
              <a:spcAft>
                <a:spcPts val="600"/>
              </a:spcAft>
            </a:pPr>
            <a:r>
              <a:rPr lang="en-US" sz="2400" dirty="0">
                <a:latin typeface="Times New Roman" panose="02020603050405020304" pitchFamily="18" charset="0"/>
                <a:cs typeface="Times New Roman" panose="02020603050405020304" pitchFamily="18" charset="0"/>
              </a:rPr>
              <a:t>• </a:t>
            </a:r>
            <a:r>
              <a:rPr lang="en-US" sz="2000" b="1" dirty="0">
                <a:solidFill>
                  <a:srgbClr val="00FF00"/>
                </a:solidFill>
                <a:latin typeface="Times New Roman" panose="02020603050405020304" pitchFamily="18" charset="0"/>
                <a:cs typeface="Times New Roman" panose="02020603050405020304" pitchFamily="18" charset="0"/>
              </a:rPr>
              <a:t>CISC (Complex Instruction Set Computer)</a:t>
            </a:r>
          </a:p>
          <a:p>
            <a:pPr>
              <a:spcAft>
                <a:spcPts val="600"/>
              </a:spcAft>
            </a:pPr>
            <a:r>
              <a:rPr lang="en-US" sz="2000" b="1" dirty="0">
                <a:solidFill>
                  <a:srgbClr val="00FF00"/>
                </a:solidFill>
                <a:latin typeface="Times New Roman" panose="02020603050405020304" pitchFamily="18" charset="0"/>
                <a:cs typeface="Times New Roman" panose="02020603050405020304" pitchFamily="18" charset="0"/>
              </a:rPr>
              <a:t>	</a:t>
            </a:r>
            <a:r>
              <a:rPr lang="en-US" sz="2000" b="1" i="1" dirty="0">
                <a:solidFill>
                  <a:srgbClr val="FF00FF"/>
                </a:solidFill>
                <a:latin typeface="Times New Roman" panose="02020603050405020304" pitchFamily="18" charset="0"/>
                <a:cs typeface="Times New Roman" panose="02020603050405020304" pitchFamily="18" charset="0"/>
              </a:rPr>
              <a:t>e.g., Intel X86 (a microprocessor)</a:t>
            </a:r>
          </a:p>
          <a:p>
            <a:pPr>
              <a:spcAft>
                <a:spcPts val="600"/>
              </a:spcAft>
            </a:pPr>
            <a:r>
              <a:rPr lang="en-US" sz="2000" b="1" dirty="0">
                <a:solidFill>
                  <a:srgbClr val="00FF00"/>
                </a:solidFill>
                <a:latin typeface="Times New Roman" panose="02020603050405020304" pitchFamily="18" charset="0"/>
                <a:cs typeface="Times New Roman" panose="02020603050405020304" pitchFamily="18" charset="0"/>
              </a:rPr>
              <a:t>• RISC (Reduced Instruction Set Computer, “reduced” in complexity) </a:t>
            </a:r>
          </a:p>
          <a:p>
            <a:pPr>
              <a:spcAft>
                <a:spcPts val="600"/>
              </a:spcAft>
            </a:pPr>
            <a:r>
              <a:rPr lang="en-US" sz="2400" dirty="0">
                <a:latin typeface="Times New Roman" panose="02020603050405020304" pitchFamily="18" charset="0"/>
                <a:cs typeface="Times New Roman" panose="02020603050405020304" pitchFamily="18" charset="0"/>
              </a:rPr>
              <a:t>	</a:t>
            </a:r>
            <a:r>
              <a:rPr lang="en-US" sz="2000" b="1" i="1" dirty="0">
                <a:solidFill>
                  <a:srgbClr val="FF00FF"/>
                </a:solidFill>
                <a:latin typeface="Times New Roman" panose="02020603050405020304" pitchFamily="18" charset="0"/>
                <a:cs typeface="Times New Roman" panose="02020603050405020304" pitchFamily="18" charset="0"/>
              </a:rPr>
              <a:t>e.g., MIPS, AVR, PIC, ARM</a:t>
            </a:r>
          </a:p>
          <a:p>
            <a:pPr>
              <a:spcAft>
                <a:spcPts val="600"/>
              </a:spcAft>
            </a:pPr>
            <a:endParaRPr lang="en-US" sz="2000" b="1" i="1" dirty="0">
              <a:solidFill>
                <a:srgbClr val="00FF00"/>
              </a:solidFill>
              <a:latin typeface="Times New Roman" panose="02020603050405020304" pitchFamily="18" charset="0"/>
              <a:cs typeface="Times New Roman" panose="02020603050405020304" pitchFamily="18" charset="0"/>
            </a:endParaRPr>
          </a:p>
          <a:p>
            <a:pPr marL="342900" indent="-342900">
              <a:spcAft>
                <a:spcPts val="600"/>
              </a:spcAft>
              <a:buFont typeface="Wingdings" panose="05000000000000000000" pitchFamily="2" charset="2"/>
              <a:buChar char="Ø"/>
            </a:pPr>
            <a:r>
              <a:rPr lang="en-US" sz="2000" b="1" i="1" dirty="0">
                <a:solidFill>
                  <a:srgbClr val="00FF00"/>
                </a:solidFill>
                <a:latin typeface="Times New Roman" panose="02020603050405020304" pitchFamily="18" charset="0"/>
                <a:cs typeface="Times New Roman" panose="02020603050405020304" pitchFamily="18" charset="0"/>
              </a:rPr>
              <a:t>CISC attempts to minimize the number of instructions per program, with multiple cycles per instruction.</a:t>
            </a:r>
          </a:p>
          <a:p>
            <a:pPr marL="342900" indent="-342900">
              <a:spcAft>
                <a:spcPts val="600"/>
              </a:spcAft>
              <a:buFont typeface="Wingdings" panose="05000000000000000000" pitchFamily="2" charset="2"/>
              <a:buChar char="Ø"/>
            </a:pPr>
            <a:r>
              <a:rPr lang="en-US" sz="2000" b="1" i="1" dirty="0">
                <a:solidFill>
                  <a:srgbClr val="00FF00"/>
                </a:solidFill>
                <a:latin typeface="Times New Roman" panose="02020603050405020304" pitchFamily="18" charset="0"/>
                <a:cs typeface="Times New Roman" panose="02020603050405020304" pitchFamily="18" charset="0"/>
              </a:rPr>
              <a:t>RISC reduces the cycles per instruction (often 1) at the cost of the number of instructions per program</a:t>
            </a:r>
          </a:p>
          <a:p>
            <a:pPr marL="342900" indent="-342900">
              <a:spcAft>
                <a:spcPts val="600"/>
              </a:spcAft>
              <a:buFont typeface="Wingdings" panose="05000000000000000000" pitchFamily="2" charset="2"/>
              <a:buChar char="Ø"/>
            </a:pPr>
            <a:r>
              <a:rPr lang="en-US" sz="2000" b="1" i="1" dirty="0">
                <a:solidFill>
                  <a:srgbClr val="00FF00"/>
                </a:solidFill>
                <a:latin typeface="Times New Roman" panose="02020603050405020304" pitchFamily="18" charset="0"/>
                <a:cs typeface="Times New Roman" panose="02020603050405020304" pitchFamily="18" charset="0"/>
              </a:rPr>
              <a:t>The reduced price of RAM and the increased compiler sophistication has favored adoption of RISC</a:t>
            </a:r>
          </a:p>
        </p:txBody>
      </p:sp>
    </p:spTree>
    <p:extLst>
      <p:ext uri="{BB962C8B-B14F-4D97-AF65-F5344CB8AC3E}">
        <p14:creationId xmlns:p14="http://schemas.microsoft.com/office/powerpoint/2010/main" val="6253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Microcontroller Types</a:t>
            </a:r>
          </a:p>
        </p:txBody>
      </p:sp>
      <p:sp>
        <p:nvSpPr>
          <p:cNvPr id="4" name="Rectangle 3"/>
          <p:cNvSpPr/>
          <p:nvPr/>
        </p:nvSpPr>
        <p:spPr>
          <a:xfrm>
            <a:off x="266700" y="990600"/>
            <a:ext cx="8610600" cy="5401479"/>
          </a:xfrm>
          <a:prstGeom prst="rect">
            <a:avLst/>
          </a:prstGeom>
        </p:spPr>
        <p:txBody>
          <a:bodyPr wrap="square">
            <a:spAutoFit/>
          </a:bodyPr>
          <a:lstStyle/>
          <a:p>
            <a:pPr marL="342900" indent="-342900">
              <a:spcAft>
                <a:spcPts val="200"/>
              </a:spcAft>
              <a:buFont typeface="Arial" pitchFamily="34" charset="0"/>
              <a:buChar char="•"/>
            </a:pPr>
            <a:r>
              <a:rPr lang="en-US" sz="2000" b="1" dirty="0">
                <a:solidFill>
                  <a:srgbClr val="FF00FF"/>
                </a:solidFill>
                <a:latin typeface="Times New Roman" panose="02020603050405020304" pitchFamily="18" charset="0"/>
                <a:cs typeface="Times New Roman" panose="02020603050405020304" pitchFamily="18" charset="0"/>
              </a:rPr>
              <a:t>ARM e.g., ARM Cortex-M  32 bit RISC</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licensed technology </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high end embedded, e.g., cell phones, routers</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entering low cost, low power market</a:t>
            </a:r>
          </a:p>
          <a:p>
            <a:pPr marL="342900" indent="-342900">
              <a:spcAft>
                <a:spcPts val="200"/>
              </a:spcAft>
              <a:buFont typeface="Arial" pitchFamily="34" charset="0"/>
              <a:buChar char="•"/>
            </a:pPr>
            <a:endParaRPr lang="en-US" sz="2000" b="1" dirty="0">
              <a:solidFill>
                <a:srgbClr val="FFFF00"/>
              </a:solidFill>
              <a:latin typeface="Times New Roman" panose="02020603050405020304" pitchFamily="18" charset="0"/>
              <a:cs typeface="Times New Roman" panose="02020603050405020304" pitchFamily="18" charset="0"/>
            </a:endParaRPr>
          </a:p>
          <a:p>
            <a:pPr marL="342900" indent="-342900">
              <a:spcAft>
                <a:spcPts val="200"/>
              </a:spcAft>
              <a:buFont typeface="Arial"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Atmel AVR 8, 16, 32 bit RISC</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architecture lends itself to C programming</a:t>
            </a:r>
          </a:p>
          <a:p>
            <a:pPr marL="342900" indent="-342900">
              <a:spcAft>
                <a:spcPts val="200"/>
              </a:spcAft>
              <a:buFont typeface="Arial"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Microchip Technology PIC (RISC)</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originally Peripheral Interface Controller</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simple architecture, memory addressing can be difficult</a:t>
            </a:r>
          </a:p>
          <a:p>
            <a:pPr marL="342900" indent="-342900">
              <a:spcAft>
                <a:spcPts val="200"/>
              </a:spcAft>
              <a:buFont typeface="Arial"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Texas Instruments MSP432 (RISC)</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focus on low power applications</a:t>
            </a:r>
          </a:p>
          <a:p>
            <a:pPr marL="342900" indent="-342900">
              <a:spcAft>
                <a:spcPts val="200"/>
              </a:spcAft>
              <a:buFont typeface="Arial"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Parallax Propeller (RISC)</a:t>
            </a:r>
          </a:p>
          <a:p>
            <a:pPr marL="800100" lvl="2"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multiple cores on chip run in parallel (robotics controller)</a:t>
            </a:r>
          </a:p>
          <a:p>
            <a:pPr marL="342900" indent="-342900">
              <a:spcAft>
                <a:spcPts val="200"/>
              </a:spcAft>
              <a:buFont typeface="Arial" pitchFamily="34" charset="0"/>
              <a:buChar char="•"/>
            </a:pPr>
            <a:r>
              <a:rPr lang="en-US" sz="2000" b="1" dirty="0">
                <a:solidFill>
                  <a:srgbClr val="FFFF00"/>
                </a:solidFill>
                <a:latin typeface="Times New Roman" panose="02020603050405020304" pitchFamily="18" charset="0"/>
                <a:cs typeface="Times New Roman" panose="02020603050405020304" pitchFamily="18" charset="0"/>
              </a:rPr>
              <a:t>Intel MCS-51 </a:t>
            </a:r>
            <a:r>
              <a:rPr lang="en-US" sz="2000" b="1" i="1" dirty="0">
                <a:solidFill>
                  <a:srgbClr val="00FF00"/>
                </a:solidFill>
                <a:latin typeface="Times New Roman" panose="02020603050405020304" pitchFamily="18" charset="0"/>
                <a:cs typeface="Times New Roman" panose="02020603050405020304" pitchFamily="18" charset="0"/>
              </a:rPr>
              <a:t>(also referred to as 8051, scaled down CISC)</a:t>
            </a:r>
          </a:p>
          <a:p>
            <a:pPr marL="800100" lvl="1" indent="-342900">
              <a:spcAft>
                <a:spcPts val="2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old design, but, IP cores still popular</a:t>
            </a:r>
          </a:p>
        </p:txBody>
      </p:sp>
    </p:spTree>
    <p:extLst>
      <p:ext uri="{BB962C8B-B14F-4D97-AF65-F5344CB8AC3E}">
        <p14:creationId xmlns:p14="http://schemas.microsoft.com/office/powerpoint/2010/main" val="9485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sz="3200" b="1" dirty="0">
                <a:solidFill>
                  <a:srgbClr val="FF00FF"/>
                </a:solidFill>
                <a:latin typeface="Times New Roman" panose="02020603050405020304" pitchFamily="18" charset="0"/>
                <a:ea typeface="+mn-ea"/>
                <a:cs typeface="Times New Roman" panose="02020603050405020304" pitchFamily="18" charset="0"/>
              </a:rPr>
              <a:t>Selecting a Microcontroller</a:t>
            </a:r>
          </a:p>
        </p:txBody>
      </p:sp>
      <p:sp>
        <p:nvSpPr>
          <p:cNvPr id="4" name="Rectangle 3"/>
          <p:cNvSpPr/>
          <p:nvPr/>
        </p:nvSpPr>
        <p:spPr>
          <a:xfrm>
            <a:off x="304800" y="923533"/>
            <a:ext cx="8686800" cy="4788490"/>
          </a:xfrm>
          <a:prstGeom prst="rect">
            <a:avLst/>
          </a:prstGeom>
        </p:spPr>
        <p:txBody>
          <a:bodyPr wrap="square">
            <a:spAutoFit/>
          </a:bodyPr>
          <a:lstStyle/>
          <a:p>
            <a:pPr>
              <a:spcAft>
                <a:spcPts val="100"/>
              </a:spcAft>
            </a:pPr>
            <a:r>
              <a:rPr lang="en-US" sz="2400" b="1" dirty="0">
                <a:solidFill>
                  <a:srgbClr val="FFFF00"/>
                </a:solidFill>
                <a:latin typeface="Times New Roman" panose="02020603050405020304" pitchFamily="18" charset="0"/>
                <a:cs typeface="Times New Roman" panose="02020603050405020304" pitchFamily="18" charset="0"/>
              </a:rPr>
              <a:t>Guidelines in selecting a microcontroller</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Availability</a:t>
            </a:r>
          </a:p>
          <a:p>
            <a:pPr marL="800100" lvl="1" indent="-342900">
              <a:spcAft>
                <a:spcPts val="1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who sells it?</a:t>
            </a:r>
          </a:p>
          <a:p>
            <a:pPr marL="800100" lvl="1" indent="-342900">
              <a:spcAft>
                <a:spcPts val="100"/>
              </a:spcAft>
              <a:buFont typeface="Calibri" pitchFamily="34" charset="0"/>
              <a:buChar char="—"/>
            </a:pPr>
            <a:r>
              <a:rPr lang="en-US" sz="2000" b="1" i="1" dirty="0">
                <a:solidFill>
                  <a:srgbClr val="00FF00"/>
                </a:solidFill>
                <a:latin typeface="Times New Roman" panose="02020603050405020304" pitchFamily="18" charset="0"/>
                <a:cs typeface="Times New Roman" panose="02020603050405020304" pitchFamily="18" charset="0"/>
              </a:rPr>
              <a:t>is it in stock?</a:t>
            </a:r>
          </a:p>
          <a:p>
            <a:pPr lvl="1">
              <a:spcAft>
                <a:spcPts val="100"/>
              </a:spcAft>
            </a:pPr>
            <a:endParaRPr lang="en-US" sz="2000" b="1" i="1" dirty="0">
              <a:solidFill>
                <a:srgbClr val="00FF00"/>
              </a:solidFill>
              <a:latin typeface="Times New Roman" panose="02020603050405020304" pitchFamily="18" charset="0"/>
              <a:cs typeface="Times New Roman" panose="02020603050405020304" pitchFamily="18" charset="0"/>
            </a:endParaRPr>
          </a:p>
          <a:p>
            <a:pPr marL="342900" indent="-342900">
              <a:spcAft>
                <a:spcPts val="100"/>
              </a:spcAft>
              <a:buFont typeface="Arial" pitchFamily="34" charset="0"/>
              <a:buChar char="•"/>
            </a:pPr>
            <a:r>
              <a:rPr lang="en-US" sz="2400" b="1" i="1" dirty="0">
                <a:solidFill>
                  <a:srgbClr val="FFFF00"/>
                </a:solidFill>
                <a:latin typeface="Times New Roman" panose="02020603050405020304" pitchFamily="18" charset="0"/>
                <a:cs typeface="Times New Roman" panose="02020603050405020304" pitchFamily="18" charset="0"/>
              </a:rPr>
              <a:t>Price </a:t>
            </a:r>
            <a:r>
              <a:rPr lang="en-US" sz="2000" b="1" i="1" dirty="0">
                <a:solidFill>
                  <a:srgbClr val="00FF00"/>
                </a:solidFill>
                <a:latin typeface="Times New Roman" panose="02020603050405020304" pitchFamily="18" charset="0"/>
                <a:cs typeface="Times New Roman" panose="02020603050405020304" pitchFamily="18" charset="0"/>
              </a:rPr>
              <a:t>(differences are closing)</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Power consumption </a:t>
            </a:r>
            <a:r>
              <a:rPr lang="en-US" sz="2000" b="1" i="1" dirty="0">
                <a:solidFill>
                  <a:srgbClr val="00FF00"/>
                </a:solidFill>
                <a:latin typeface="Times New Roman" panose="02020603050405020304" pitchFamily="18" charset="0"/>
                <a:cs typeface="Times New Roman" panose="02020603050405020304" pitchFamily="18" charset="0"/>
              </a:rPr>
              <a:t>(MSP430/MSP432 has advantage here)</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Features</a:t>
            </a:r>
            <a:r>
              <a:rPr lang="en-US" sz="2400" dirty="0">
                <a:solidFill>
                  <a:srgbClr val="0070C0"/>
                </a:solidFill>
                <a:latin typeface="Times New Roman" panose="02020603050405020304" pitchFamily="18" charset="0"/>
                <a:cs typeface="Times New Roman" panose="02020603050405020304" pitchFamily="18" charset="0"/>
              </a:rPr>
              <a:t> </a:t>
            </a:r>
            <a:r>
              <a:rPr lang="en-US" sz="2000" b="1" dirty="0">
                <a:solidFill>
                  <a:srgbClr val="00FF00"/>
                </a:solidFill>
                <a:latin typeface="Times New Roman" panose="02020603050405020304" pitchFamily="18" charset="0"/>
                <a:cs typeface="Times New Roman" panose="02020603050405020304" pitchFamily="18" charset="0"/>
              </a:rPr>
              <a:t>necessary for your project (speed, memory, peripherals)</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Development tools </a:t>
            </a:r>
            <a:r>
              <a:rPr lang="en-US" sz="2000" b="1" i="1" dirty="0">
                <a:solidFill>
                  <a:srgbClr val="00FF00"/>
                </a:solidFill>
                <a:latin typeface="Times New Roman" panose="02020603050405020304" pitchFamily="18" charset="0"/>
                <a:cs typeface="Times New Roman" panose="02020603050405020304" pitchFamily="18" charset="0"/>
              </a:rPr>
              <a:t>(C compiler? simulator? free or not? in-circuit 				debugger? emulator?  ARM, AVR has advantage here)</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Familiarity</a:t>
            </a:r>
            <a:r>
              <a:rPr lang="en-US" sz="2400" dirty="0">
                <a:latin typeface="Times New Roman" panose="02020603050405020304" pitchFamily="18" charset="0"/>
                <a:cs typeface="Times New Roman" panose="02020603050405020304" pitchFamily="18" charset="0"/>
              </a:rPr>
              <a:t> </a:t>
            </a:r>
            <a:r>
              <a:rPr lang="en-US" sz="2000" b="1" i="1" dirty="0">
                <a:solidFill>
                  <a:srgbClr val="00FF00"/>
                </a:solidFill>
                <a:latin typeface="Times New Roman" panose="02020603050405020304" pitchFamily="18" charset="0"/>
                <a:cs typeface="Times New Roman" panose="02020603050405020304" pitchFamily="18" charset="0"/>
              </a:rPr>
              <a:t>(saves on re-training time and costs)</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Support</a:t>
            </a:r>
            <a:r>
              <a:rPr lang="en-US" sz="2400" dirty="0">
                <a:latin typeface="Times New Roman" panose="02020603050405020304" pitchFamily="18" charset="0"/>
                <a:cs typeface="Times New Roman" panose="02020603050405020304" pitchFamily="18" charset="0"/>
              </a:rPr>
              <a:t> 	 </a:t>
            </a:r>
            <a:r>
              <a:rPr lang="en-US" sz="2000" b="1" i="1" dirty="0">
                <a:solidFill>
                  <a:srgbClr val="00FF00"/>
                </a:solidFill>
                <a:latin typeface="Times New Roman" panose="02020603050405020304" pitchFamily="18" charset="0"/>
                <a:cs typeface="Times New Roman" panose="02020603050405020304" pitchFamily="18" charset="0"/>
              </a:rPr>
              <a:t>(both from the manufacturer and the Internet)</a:t>
            </a:r>
          </a:p>
          <a:p>
            <a:pPr marL="342900" indent="-342900">
              <a:spcAft>
                <a:spcPts val="100"/>
              </a:spcAft>
              <a:buFont typeface="Arial" pitchFamily="34" charset="0"/>
              <a:buChar char="•"/>
            </a:pPr>
            <a:r>
              <a:rPr lang="en-US" sz="2400" b="1" dirty="0">
                <a:solidFill>
                  <a:srgbClr val="FFFF00"/>
                </a:solidFill>
                <a:latin typeface="Times New Roman" panose="02020603050405020304" pitchFamily="18" charset="0"/>
                <a:cs typeface="Times New Roman" panose="02020603050405020304" pitchFamily="18" charset="0"/>
              </a:rPr>
              <a:t>Packaging</a:t>
            </a:r>
            <a:r>
              <a:rPr lang="en-US" sz="2400" dirty="0">
                <a:latin typeface="Times New Roman" panose="02020603050405020304" pitchFamily="18" charset="0"/>
                <a:cs typeface="Times New Roman" panose="02020603050405020304" pitchFamily="18" charset="0"/>
              </a:rPr>
              <a:t>   </a:t>
            </a:r>
            <a:r>
              <a:rPr lang="en-US" sz="2000" b="1" i="1" dirty="0">
                <a:solidFill>
                  <a:srgbClr val="00FF00"/>
                </a:solidFill>
                <a:latin typeface="Times New Roman" panose="02020603050405020304" pitchFamily="18" charset="0"/>
                <a:cs typeface="Times New Roman" panose="02020603050405020304" pitchFamily="18" charset="0"/>
              </a:rPr>
              <a:t>(DIP vs. surface-mount) and number of pins</a:t>
            </a:r>
          </a:p>
        </p:txBody>
      </p:sp>
    </p:spTree>
    <p:extLst>
      <p:ext uri="{BB962C8B-B14F-4D97-AF65-F5344CB8AC3E}">
        <p14:creationId xmlns:p14="http://schemas.microsoft.com/office/powerpoint/2010/main" val="348070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20589</TotalTime>
  <Words>3319</Words>
  <Application>Microsoft Office PowerPoint</Application>
  <PresentationFormat>On-screen Show (4:3)</PresentationFormat>
  <Paragraphs>1095</Paragraphs>
  <Slides>29</Slides>
  <Notes>5</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44" baseType="lpstr">
      <vt:lpstr>MS PGothic</vt:lpstr>
      <vt:lpstr>Algerian</vt:lpstr>
      <vt:lpstr>Arial</vt:lpstr>
      <vt:lpstr>Arial Black</vt:lpstr>
      <vt:lpstr>Book Antiqua</vt:lpstr>
      <vt:lpstr>Calibri</vt:lpstr>
      <vt:lpstr>Comic Sans MS</vt:lpstr>
      <vt:lpstr>Consolas</vt:lpstr>
      <vt:lpstr>Cooper Black</vt:lpstr>
      <vt:lpstr>Times New Roman</vt:lpstr>
      <vt:lpstr>Wingdings</vt:lpstr>
      <vt:lpstr>Office Theme</vt:lpstr>
      <vt:lpstr>3_1212kkkkkkkkk</vt:lpstr>
      <vt:lpstr>2_1212kkkkkkkkk</vt:lpstr>
      <vt:lpstr>Document</vt:lpstr>
      <vt:lpstr>PowerPoint Presentation</vt:lpstr>
      <vt:lpstr>Objectives for today’s lecture</vt:lpstr>
      <vt:lpstr>PowerPoint Presentation</vt:lpstr>
      <vt:lpstr>Microcontroller Architecture</vt:lpstr>
      <vt:lpstr>Microcontroller Architecture</vt:lpstr>
      <vt:lpstr>Microcontroller Architecture</vt:lpstr>
      <vt:lpstr>Microcontroller Architecture</vt:lpstr>
      <vt:lpstr>Microcontroller Types</vt:lpstr>
      <vt:lpstr>Selecting a Microcontroller</vt:lpstr>
      <vt:lpstr>Microcontroller Choices, Why ARM?</vt:lpstr>
      <vt:lpstr>Cortex-M4</vt:lpstr>
      <vt:lpstr>MSP432 Functional Block Diagram</vt:lpstr>
      <vt:lpstr>PowerPoint Presentation</vt:lpstr>
      <vt:lpstr>PowerPoint Presentation</vt:lpstr>
      <vt:lpstr>PowerPoint Presentation</vt:lpstr>
      <vt:lpstr>PowerPoint Presentation</vt:lpstr>
      <vt:lpstr>GPIO Review</vt:lpstr>
      <vt:lpstr>GPIO Review</vt:lpstr>
      <vt:lpstr>I/O Ports and Control Registers</vt:lpstr>
      <vt:lpstr>Partial Table of Alternate Pin Functions</vt:lpstr>
      <vt:lpstr>Sample I/O code</vt:lpstr>
      <vt:lpstr>Input or Output?</vt:lpstr>
      <vt:lpstr>Setting an Output</vt:lpstr>
      <vt:lpstr>Reading an Input</vt:lpstr>
      <vt:lpstr>Procedure for Using Standard I/O</vt:lpstr>
      <vt:lpstr>Building the Project</vt:lpstr>
      <vt:lpstr>Simple Program to Toggle I/O Pin</vt:lpstr>
      <vt:lpstr>Prelab Design of LED Interface</vt:lpstr>
      <vt:lpstr>Setting the I/O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EGR 214 Circuit Analysis I</dc:title>
  <dc:creator>bossemeyer</dc:creator>
  <cp:lastModifiedBy>Nabeeh Kandalaft</cp:lastModifiedBy>
  <cp:revision>555</cp:revision>
  <dcterms:created xsi:type="dcterms:W3CDTF">2011-01-03T01:51:49Z</dcterms:created>
  <dcterms:modified xsi:type="dcterms:W3CDTF">2020-08-30T23:30:26Z</dcterms:modified>
</cp:coreProperties>
</file>